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7" r:id="rId2"/>
    <p:sldId id="281" r:id="rId3"/>
    <p:sldId id="279" r:id="rId4"/>
    <p:sldId id="286" r:id="rId5"/>
    <p:sldId id="283" r:id="rId6"/>
    <p:sldId id="284" r:id="rId7"/>
    <p:sldId id="266" r:id="rId8"/>
    <p:sldId id="273" r:id="rId9"/>
    <p:sldId id="256" r:id="rId10"/>
    <p:sldId id="259" r:id="rId11"/>
    <p:sldId id="258" r:id="rId12"/>
    <p:sldId id="282" r:id="rId13"/>
    <p:sldId id="280" r:id="rId14"/>
    <p:sldId id="260" r:id="rId15"/>
    <p:sldId id="262" r:id="rId16"/>
    <p:sldId id="285" r:id="rId17"/>
    <p:sldId id="268" r:id="rId18"/>
    <p:sldId id="269" r:id="rId19"/>
    <p:sldId id="277" r:id="rId20"/>
    <p:sldId id="278" r:id="rId21"/>
    <p:sldId id="275" r:id="rId22"/>
    <p:sldId id="270" r:id="rId23"/>
  </p:sldIdLst>
  <p:sldSz cx="9144000" cy="6858000" type="screen4x3"/>
  <p:notesSz cx="6858000" cy="9144000"/>
  <p:custDataLst>
    <p:tags r:id="rId2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06" autoAdjust="0"/>
    <p:restoredTop sz="67525" autoAdjust="0"/>
  </p:normalViewPr>
  <p:slideViewPr>
    <p:cSldViewPr snapToGrid="0" snapToObjects="1">
      <p:cViewPr varScale="1">
        <p:scale>
          <a:sx n="49" d="100"/>
          <a:sy n="49" d="100"/>
        </p:scale>
        <p:origin x="1992" y="54"/>
      </p:cViewPr>
      <p:guideLst>
        <p:guide orient="horz"/>
        <p:guide/>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00" d="100"/>
          <a:sy n="100" d="100"/>
        </p:scale>
        <p:origin x="-2094" y="7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C69D32-E338-E646-9D70-414A71364E0D}" type="datetimeFigureOut">
              <a:rPr lang="en-US" smtClean="0"/>
              <a:pPr/>
              <a:t>7/27/2016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684884-0797-664C-AD6A-BEEC3072C708}" type="slidenum">
              <a:rPr lang="en-US" smtClean="0"/>
              <a:pPr/>
              <a:t>‹#›</a:t>
            </a:fld>
            <a:endParaRPr lang="en-US" dirty="0"/>
          </a:p>
        </p:txBody>
      </p:sp>
    </p:spTree>
    <p:extLst>
      <p:ext uri="{BB962C8B-B14F-4D97-AF65-F5344CB8AC3E}">
        <p14:creationId xmlns:p14="http://schemas.microsoft.com/office/powerpoint/2010/main" val="11370619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i="1" dirty="0" smtClean="0">
                <a:solidFill>
                  <a:srgbClr val="FF0000"/>
                </a:solidFill>
              </a:rPr>
              <a:t>Click to start.</a:t>
            </a:r>
          </a:p>
          <a:p>
            <a:endParaRPr lang="en-US" sz="1600" dirty="0" smtClean="0"/>
          </a:p>
          <a:p>
            <a:r>
              <a:rPr lang="en-US" sz="1600" dirty="0" smtClean="0"/>
              <a:t>I know that many of you are thinking about your future career. You might want to be making a long-term plan… or just find yourself a job NOW.   Maybe you have some ideas … or maybe you don’t! </a:t>
            </a:r>
          </a:p>
          <a:p>
            <a:endParaRPr lang="en-US" sz="1600" dirty="0" smtClean="0"/>
          </a:p>
          <a:p>
            <a:endParaRPr lang="en-US" sz="1600" dirty="0" smtClean="0"/>
          </a:p>
          <a:p>
            <a:r>
              <a:rPr lang="en-US" sz="1600" i="1" dirty="0" smtClean="0"/>
              <a:t>Click to go to next slide.</a:t>
            </a:r>
          </a:p>
          <a:p>
            <a:endParaRPr lang="en-US" sz="1600" dirty="0" smtClean="0"/>
          </a:p>
          <a:p>
            <a:endParaRPr lang="en-US" sz="1600" dirty="0" smtClean="0"/>
          </a:p>
          <a:p>
            <a:r>
              <a:rPr lang="en-US" sz="1600" dirty="0" smtClean="0"/>
              <a:t> </a:t>
            </a:r>
            <a:endParaRPr lang="en-US" sz="1600" dirty="0"/>
          </a:p>
        </p:txBody>
      </p:sp>
      <p:sp>
        <p:nvSpPr>
          <p:cNvPr id="4" name="Slide Number Placeholder 3"/>
          <p:cNvSpPr>
            <a:spLocks noGrp="1"/>
          </p:cNvSpPr>
          <p:nvPr>
            <p:ph type="sldNum" sz="quarter" idx="10"/>
          </p:nvPr>
        </p:nvSpPr>
        <p:spPr/>
        <p:txBody>
          <a:bodyPr/>
          <a:lstStyle/>
          <a:p>
            <a:fld id="{A8684884-0797-664C-AD6A-BEEC3072C708}"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normAutofit fontScale="40000" lnSpcReduction="20000"/>
          </a:bodyPr>
          <a:lstStyle/>
          <a:p>
            <a:pPr algn="ctr">
              <a:lnSpc>
                <a:spcPct val="90000"/>
              </a:lnSpc>
            </a:pPr>
            <a:r>
              <a:rPr lang="en-US" sz="2100" b="1" dirty="0" smtClean="0"/>
              <a:t>Seeds can be the foundation for </a:t>
            </a:r>
          </a:p>
          <a:p>
            <a:pPr algn="ctr">
              <a:lnSpc>
                <a:spcPct val="90000"/>
              </a:lnSpc>
            </a:pPr>
            <a:r>
              <a:rPr lang="en-US" sz="2100" b="1" dirty="0" smtClean="0"/>
              <a:t>growing an amazing future for yourself. </a:t>
            </a:r>
          </a:p>
          <a:p>
            <a:pPr>
              <a:lnSpc>
                <a:spcPct val="90000"/>
              </a:lnSpc>
            </a:pPr>
            <a:endParaRPr lang="en-US" sz="2100" dirty="0" smtClean="0"/>
          </a:p>
          <a:p>
            <a:pPr>
              <a:lnSpc>
                <a:spcPct val="90000"/>
              </a:lnSpc>
            </a:pPr>
            <a:r>
              <a:rPr lang="en-US" sz="2100" i="1" dirty="0" smtClean="0"/>
              <a:t>Click here.</a:t>
            </a:r>
          </a:p>
          <a:p>
            <a:pPr>
              <a:lnSpc>
                <a:spcPct val="90000"/>
              </a:lnSpc>
            </a:pPr>
            <a:endParaRPr lang="en-US" sz="2100" dirty="0" smtClean="0"/>
          </a:p>
          <a:p>
            <a:pPr>
              <a:lnSpc>
                <a:spcPct val="90000"/>
              </a:lnSpc>
            </a:pPr>
            <a:r>
              <a:rPr lang="en-US" sz="2100" dirty="0" smtClean="0"/>
              <a:t>You can:</a:t>
            </a:r>
          </a:p>
          <a:p>
            <a:pPr>
              <a:lnSpc>
                <a:spcPct val="90000"/>
              </a:lnSpc>
            </a:pPr>
            <a:endParaRPr lang="en-US" sz="2100" dirty="0" smtClean="0"/>
          </a:p>
          <a:p>
            <a:pPr>
              <a:lnSpc>
                <a:spcPct val="90000"/>
              </a:lnSpc>
              <a:buFont typeface="Arial" pitchFamily="34" charset="0"/>
              <a:buChar char="•"/>
            </a:pPr>
            <a:r>
              <a:rPr lang="en-US" sz="2100" b="1" dirty="0" smtClean="0"/>
              <a:t> </a:t>
            </a:r>
            <a:r>
              <a:rPr lang="en-US" sz="2100" b="0" dirty="0" smtClean="0"/>
              <a:t>Have an </a:t>
            </a:r>
            <a:r>
              <a:rPr lang="en-US" sz="2100" b="1" dirty="0" smtClean="0"/>
              <a:t>amazing career </a:t>
            </a:r>
            <a:r>
              <a:rPr lang="en-US" sz="2100" b="0" baseline="0" dirty="0" smtClean="0"/>
              <a:t> -- one that you can start now and grow with for your entire working life</a:t>
            </a:r>
            <a:br>
              <a:rPr lang="en-US" sz="2100" b="0" baseline="0" dirty="0" smtClean="0"/>
            </a:br>
            <a:endParaRPr lang="en-US" sz="2100" b="0" baseline="0" dirty="0" smtClean="0"/>
          </a:p>
          <a:p>
            <a:pPr>
              <a:lnSpc>
                <a:spcPct val="90000"/>
              </a:lnSpc>
              <a:buFont typeface="Arial" pitchFamily="34" charset="0"/>
              <a:buChar char="•"/>
            </a:pPr>
            <a:r>
              <a:rPr lang="en-US" sz="2100" b="0" baseline="0" dirty="0" smtClean="0"/>
              <a:t>C</a:t>
            </a:r>
            <a:r>
              <a:rPr lang="en-US" sz="2100" dirty="0" smtClean="0"/>
              <a:t>hoose your </a:t>
            </a:r>
            <a:r>
              <a:rPr lang="en-US" sz="2100" b="1" dirty="0" smtClean="0"/>
              <a:t>ideal workplace</a:t>
            </a:r>
            <a:r>
              <a:rPr lang="en-US" sz="2100" dirty="0" smtClean="0"/>
              <a:t>! From small businesses to government agencies to major corporations.   </a:t>
            </a:r>
            <a:br>
              <a:rPr lang="en-US" sz="2100" dirty="0" smtClean="0"/>
            </a:br>
            <a:endParaRPr lang="en-US" sz="2100" dirty="0" smtClean="0"/>
          </a:p>
          <a:p>
            <a:pPr>
              <a:lnSpc>
                <a:spcPct val="90000"/>
              </a:lnSpc>
              <a:buFont typeface="Arial" pitchFamily="34" charset="0"/>
              <a:buChar char="•"/>
              <a:defRPr/>
            </a:pPr>
            <a:r>
              <a:rPr lang="en-US" sz="2100" b="1" dirty="0" smtClean="0"/>
              <a:t>Travel </a:t>
            </a:r>
            <a:r>
              <a:rPr lang="en-US" sz="2100" b="0" dirty="0" smtClean="0"/>
              <a:t>across</a:t>
            </a:r>
            <a:r>
              <a:rPr lang="en-US" sz="2100" b="0" baseline="0" dirty="0" smtClean="0"/>
              <a:t> the country or around the world! For example: I [or a traveling colleague] have recently traveled to [X, Y, Z locations.]   </a:t>
            </a:r>
            <a:r>
              <a:rPr lang="en-US" sz="2100" b="0" dirty="0" smtClean="0"/>
              <a:t/>
            </a:r>
            <a:br>
              <a:rPr lang="en-US" sz="2100" b="0" dirty="0" smtClean="0"/>
            </a:br>
            <a:endParaRPr lang="en-US" sz="2100" b="0" dirty="0" smtClean="0"/>
          </a:p>
          <a:p>
            <a:pPr>
              <a:lnSpc>
                <a:spcPct val="90000"/>
              </a:lnSpc>
              <a:buFont typeface="Arial" pitchFamily="34" charset="0"/>
              <a:buChar char="•"/>
              <a:defRPr/>
            </a:pPr>
            <a:r>
              <a:rPr lang="en-US" sz="2100" dirty="0" smtClean="0"/>
              <a:t> Use </a:t>
            </a:r>
            <a:r>
              <a:rPr lang="en-US" sz="2100" b="0" dirty="0" smtClean="0"/>
              <a:t>high tech equipment </a:t>
            </a:r>
            <a:r>
              <a:rPr lang="en-US" sz="2100" dirty="0" smtClean="0"/>
              <a:t>and cutting edge </a:t>
            </a:r>
            <a:r>
              <a:rPr lang="en-US" sz="2100" b="1" dirty="0" smtClean="0"/>
              <a:t>technology. </a:t>
            </a:r>
            <a:r>
              <a:rPr lang="en-US" sz="2100" b="0" dirty="0" smtClean="0"/>
              <a:t>It could be research</a:t>
            </a:r>
            <a:r>
              <a:rPr lang="en-US" sz="2100" b="0" baseline="0" dirty="0" smtClean="0"/>
              <a:t> to determine alternative energy sources … ways to make crops grow in challenging climates … or ideas for ensuring a sustainable/renewable industry with limited environmental impact.</a:t>
            </a:r>
            <a:r>
              <a:rPr lang="en-US" sz="2100" dirty="0" smtClean="0"/>
              <a:t/>
            </a:r>
            <a:br>
              <a:rPr lang="en-US" sz="2100" dirty="0" smtClean="0"/>
            </a:br>
            <a:endParaRPr lang="en-US" sz="2100" b="1" dirty="0" smtClean="0"/>
          </a:p>
          <a:p>
            <a:pPr>
              <a:lnSpc>
                <a:spcPct val="90000"/>
              </a:lnSpc>
              <a:buFont typeface="Arial" pitchFamily="34" charset="0"/>
              <a:buChar char="•"/>
              <a:defRPr/>
            </a:pPr>
            <a:r>
              <a:rPr lang="en-US" sz="2100" b="1" dirty="0" smtClean="0"/>
              <a:t>Live and  work anywhere! </a:t>
            </a:r>
            <a:r>
              <a:rPr lang="en-US" sz="2100" dirty="0" smtClean="0"/>
              <a:t>Fun coworkers and intriguing projects can be found across the country and around the world.  And with such</a:t>
            </a:r>
            <a:r>
              <a:rPr lang="en-US" sz="2100" baseline="0" dirty="0" smtClean="0"/>
              <a:t> a variety of roles … you’ll work with all kinds of people doing all kinds of interesting things.</a:t>
            </a:r>
            <a:r>
              <a:rPr lang="en-US" sz="2100" dirty="0" smtClean="0"/>
              <a:t/>
            </a:r>
            <a:br>
              <a:rPr lang="en-US" sz="2100" dirty="0" smtClean="0"/>
            </a:br>
            <a:endParaRPr lang="en-US" sz="2100" dirty="0" smtClean="0"/>
          </a:p>
          <a:p>
            <a:pPr>
              <a:lnSpc>
                <a:spcPct val="90000"/>
              </a:lnSpc>
              <a:buFont typeface="Arial" pitchFamily="34" charset="0"/>
              <a:buChar char="•"/>
              <a:defRPr/>
            </a:pPr>
            <a:r>
              <a:rPr lang="en-US" sz="2100" dirty="0" smtClean="0"/>
              <a:t>Use your </a:t>
            </a:r>
            <a:r>
              <a:rPr lang="en-US" sz="2100" b="1" dirty="0" smtClean="0"/>
              <a:t>best personal skills and favorite interests . </a:t>
            </a:r>
            <a:r>
              <a:rPr lang="en-US" sz="2100" b="0" dirty="0" smtClean="0"/>
              <a:t>For</a:t>
            </a:r>
            <a:r>
              <a:rPr lang="en-US" sz="2100" b="0" baseline="0" dirty="0" smtClean="0"/>
              <a:t> example … are you interested in golf? The seed industry makes golf courses possible. Or has science always fascinated you? The seed industry has some of the most high tech labs in the world! Or maybe you see yourself in marketing? All around the world, there are companies that need to spread the word about seeds and their importance to the future of the world.</a:t>
            </a:r>
            <a:r>
              <a:rPr lang="en-US" sz="2100" b="1" dirty="0" smtClean="0"/>
              <a:t>  </a:t>
            </a:r>
            <a:r>
              <a:rPr lang="en-US" sz="2100" dirty="0" smtClean="0"/>
              <a:t/>
            </a:r>
            <a:br>
              <a:rPr lang="en-US" sz="2100" dirty="0" smtClean="0"/>
            </a:br>
            <a:endParaRPr lang="en-US" sz="2100" dirty="0" smtClean="0"/>
          </a:p>
          <a:p>
            <a:pPr fontAlgn="auto">
              <a:lnSpc>
                <a:spcPct val="90000"/>
              </a:lnSpc>
              <a:spcAft>
                <a:spcPts val="0"/>
              </a:spcAft>
              <a:buFont typeface="Arial" pitchFamily="34" charset="0"/>
              <a:buChar char="•"/>
              <a:defRPr/>
            </a:pPr>
            <a:r>
              <a:rPr lang="en-US" sz="2100" dirty="0" smtClean="0"/>
              <a:t>Earn a </a:t>
            </a:r>
            <a:r>
              <a:rPr lang="en-US" sz="2100" b="1" dirty="0" smtClean="0"/>
              <a:t>good salary </a:t>
            </a:r>
            <a:r>
              <a:rPr lang="en-US" sz="2100" dirty="0" smtClean="0"/>
              <a:t>that can range from $30,000 to over $60,000 in the first year.  </a:t>
            </a:r>
            <a:br>
              <a:rPr lang="en-US" sz="2100" dirty="0" smtClean="0"/>
            </a:br>
            <a:endParaRPr lang="en-US" sz="2100" dirty="0" smtClean="0"/>
          </a:p>
          <a:p>
            <a:pPr fontAlgn="auto">
              <a:lnSpc>
                <a:spcPct val="90000"/>
              </a:lnSpc>
              <a:spcAft>
                <a:spcPts val="0"/>
              </a:spcAft>
              <a:buFont typeface="Arial" pitchFamily="34" charset="0"/>
              <a:buChar char="•"/>
              <a:defRPr/>
            </a:pPr>
            <a:r>
              <a:rPr lang="en-US" sz="2100" dirty="0" smtClean="0"/>
              <a:t>Enjoy</a:t>
            </a:r>
            <a:r>
              <a:rPr lang="en-US" sz="2100" b="1" dirty="0" smtClean="0"/>
              <a:t> job security </a:t>
            </a:r>
            <a:r>
              <a:rPr lang="en-US" sz="2100" dirty="0" smtClean="0"/>
              <a:t>in a stable career</a:t>
            </a:r>
            <a:br>
              <a:rPr lang="en-US" sz="2100" dirty="0" smtClean="0"/>
            </a:br>
            <a:endParaRPr lang="en-US" sz="2100" dirty="0" smtClean="0"/>
          </a:p>
          <a:p>
            <a:pPr fontAlgn="auto">
              <a:lnSpc>
                <a:spcPct val="90000"/>
              </a:lnSpc>
              <a:spcAft>
                <a:spcPts val="0"/>
              </a:spcAft>
              <a:buFont typeface="Arial" pitchFamily="34" charset="0"/>
              <a:buChar char="•"/>
              <a:defRPr/>
            </a:pPr>
            <a:r>
              <a:rPr lang="en-US" sz="2100" dirty="0" smtClean="0"/>
              <a:t>And most of all – the seed industry can help</a:t>
            </a:r>
            <a:r>
              <a:rPr lang="en-US" sz="2100" baseline="0" dirty="0" smtClean="0"/>
              <a:t> you </a:t>
            </a:r>
            <a:r>
              <a:rPr lang="en-US" sz="2100" b="1" dirty="0" smtClean="0"/>
              <a:t>make a difference!  </a:t>
            </a:r>
          </a:p>
          <a:p>
            <a:pPr fontAlgn="auto">
              <a:lnSpc>
                <a:spcPct val="90000"/>
              </a:lnSpc>
              <a:spcAft>
                <a:spcPts val="0"/>
              </a:spcAft>
              <a:buFont typeface="Arial" pitchFamily="34" charset="0"/>
              <a:buChar char="•"/>
              <a:defRPr/>
            </a:pPr>
            <a:endParaRPr lang="en-US" sz="2100" b="1" dirty="0" smtClean="0"/>
          </a:p>
          <a:p>
            <a:pPr fontAlgn="auto">
              <a:lnSpc>
                <a:spcPct val="90000"/>
              </a:lnSpc>
              <a:spcAft>
                <a:spcPts val="0"/>
              </a:spcAft>
              <a:buFont typeface="Arial" pitchFamily="34" charset="0"/>
              <a:buNone/>
              <a:defRPr/>
            </a:pPr>
            <a:r>
              <a:rPr lang="en-US" sz="2100" dirty="0" smtClean="0"/>
              <a:t>You can be part of an industry that is making a difference. feeding and clothing the world, creating a safer and healthier food supply, preserving the environment, boosting the U.S. economy, and enabling other countries to flourish. </a:t>
            </a:r>
          </a:p>
          <a:p>
            <a:pPr fontAlgn="auto">
              <a:lnSpc>
                <a:spcPct val="90000"/>
              </a:lnSpc>
              <a:spcAft>
                <a:spcPts val="0"/>
              </a:spcAft>
              <a:buFont typeface="Arial" pitchFamily="34" charset="0"/>
              <a:buNone/>
              <a:defRPr/>
            </a:pPr>
            <a:endParaRPr lang="en-US" sz="2100" dirty="0" smtClean="0"/>
          </a:p>
          <a:p>
            <a:pPr lvl="0" algn="l"/>
            <a:endParaRPr lang="en-US" sz="1600" i="0"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i="1" dirty="0" smtClean="0"/>
              <a:t>Click to go to next slide.</a:t>
            </a:r>
          </a:p>
          <a:p>
            <a:pPr fontAlgn="auto">
              <a:lnSpc>
                <a:spcPct val="90000"/>
              </a:lnSpc>
              <a:spcAft>
                <a:spcPts val="0"/>
              </a:spcAft>
              <a:buFont typeface="Arial" pitchFamily="34" charset="0"/>
              <a:buNone/>
              <a:defRPr/>
            </a:pPr>
            <a:r>
              <a:rPr lang="en-US" sz="1600" dirty="0" smtClean="0"/>
              <a:t/>
            </a:r>
            <a:br>
              <a:rPr lang="en-US" sz="1600" dirty="0" smtClean="0"/>
            </a:br>
            <a:endParaRPr lang="en-US" sz="1600" dirty="0" smtClean="0"/>
          </a:p>
        </p:txBody>
      </p:sp>
      <p:sp>
        <p:nvSpPr>
          <p:cNvPr id="4" name="Slide Number Placeholder 3"/>
          <p:cNvSpPr>
            <a:spLocks noGrp="1"/>
          </p:cNvSpPr>
          <p:nvPr>
            <p:ph type="sldNum" sz="quarter" idx="10"/>
          </p:nvPr>
        </p:nvSpPr>
        <p:spPr/>
        <p:txBody>
          <a:bodyPr/>
          <a:lstStyle/>
          <a:p>
            <a:fld id="{A8684884-0797-664C-AD6A-BEEC3072C708}"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59484"/>
            <a:ext cx="5486400" cy="4114800"/>
          </a:xfrm>
        </p:spPr>
        <p:txBody>
          <a:bodyPr>
            <a:normAutofit/>
          </a:bodyPr>
          <a:lstStyle/>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smtClean="0"/>
              <a:t>I mentioned earlier that the </a:t>
            </a:r>
            <a:r>
              <a:rPr lang="en-US" sz="1600" dirty="0" smtClean="0"/>
              <a:t>agricultural</a:t>
            </a:r>
            <a:r>
              <a:rPr lang="en-US" sz="1600" baseline="0" dirty="0" smtClean="0"/>
              <a:t> </a:t>
            </a:r>
            <a:r>
              <a:rPr lang="en-US" sz="1600" dirty="0" smtClean="0"/>
              <a:t>industry will have </a:t>
            </a:r>
            <a:r>
              <a:rPr lang="en-US" sz="1600" b="1" dirty="0" smtClean="0"/>
              <a:t>52,000 job openings  for new graduates</a:t>
            </a:r>
            <a:r>
              <a:rPr lang="en-US" sz="1600" dirty="0" smtClean="0"/>
              <a:t> this year alone!  But what you don’t know is that there are only 49,300 qualified graduates to fill these jobs. That’s actually a shortage of 2,700 new employees every year.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600" i="1" dirty="0" smtClean="0"/>
              <a:t>Click here.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And again</a:t>
            </a:r>
            <a:r>
              <a:rPr lang="en-US" sz="1600" baseline="0" dirty="0" smtClean="0"/>
              <a:t> – there is a job for you in the seed industry no matter what your skills and interests are. </a:t>
            </a:r>
            <a:r>
              <a:rPr lang="en-US" sz="1600" dirty="0" smtClean="0"/>
              <a:t>So you can see why the field of seeds is “ripe with opportunity.”  </a:t>
            </a:r>
          </a:p>
          <a:p>
            <a:endParaRPr lang="en-US" sz="1200" dirty="0" smtClean="0"/>
          </a:p>
          <a:p>
            <a:pPr lvl="0" algn="l"/>
            <a:r>
              <a:rPr lang="en-US" sz="1200" dirty="0" smtClean="0"/>
              <a:t> </a:t>
            </a:r>
            <a:endParaRPr lang="en-US" sz="1200" i="0"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dirty="0" smtClean="0"/>
              <a:t>Click to go to next slide.</a:t>
            </a:r>
          </a:p>
          <a:p>
            <a:endParaRPr lang="en-US" sz="1200" dirty="0" smtClean="0"/>
          </a:p>
          <a:p>
            <a:pPr>
              <a:lnSpc>
                <a:spcPct val="90000"/>
              </a:lnSpc>
            </a:pPr>
            <a:endParaRPr lang="en-US" sz="1200" dirty="0" smtClean="0"/>
          </a:p>
          <a:p>
            <a:pPr>
              <a:lnSpc>
                <a:spcPct val="90000"/>
              </a:lnSpc>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A8684884-0797-664C-AD6A-BEEC3072C708}"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There are </a:t>
            </a:r>
            <a:r>
              <a:rPr lang="en-US" sz="1600" b="1" dirty="0" smtClean="0"/>
              <a:t>22 million jobs </a:t>
            </a:r>
            <a:r>
              <a:rPr lang="en-US" sz="1600" dirty="0" smtClean="0"/>
              <a:t>out there in the agricultural industry</a:t>
            </a:r>
            <a:r>
              <a:rPr lang="en-US" sz="1600" baseline="0" dirty="0" smtClean="0"/>
              <a:t> – and many of them are in seeds!</a:t>
            </a:r>
            <a:endParaRPr lang="en-US" sz="16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And this is interesting: while agriculture is the foundation of the seed industry, most of the careers are </a:t>
            </a:r>
            <a:r>
              <a:rPr lang="en-US" sz="1600" i="1" dirty="0" smtClean="0"/>
              <a:t>not</a:t>
            </a:r>
            <a:r>
              <a:rPr lang="en-US" sz="1600" dirty="0" smtClean="0"/>
              <a:t> on the farm! </a:t>
            </a:r>
          </a:p>
          <a:p>
            <a:endParaRPr lang="en-US" dirty="0" smtClean="0"/>
          </a:p>
          <a:p>
            <a:endParaRPr lang="en-US" dirty="0" smtClean="0"/>
          </a:p>
          <a:p>
            <a:pPr lvl="0" algn="l"/>
            <a:endParaRPr lang="en-US" sz="1200" i="0"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dirty="0" smtClean="0"/>
              <a:t>Click to go to next slide.</a:t>
            </a:r>
          </a:p>
          <a:p>
            <a:endParaRPr lang="en-US" dirty="0"/>
          </a:p>
        </p:txBody>
      </p:sp>
      <p:sp>
        <p:nvSpPr>
          <p:cNvPr id="4" name="Slide Number Placeholder 3"/>
          <p:cNvSpPr>
            <a:spLocks noGrp="1"/>
          </p:cNvSpPr>
          <p:nvPr>
            <p:ph type="sldNum" sz="quarter" idx="10"/>
          </p:nvPr>
        </p:nvSpPr>
        <p:spPr/>
        <p:txBody>
          <a:bodyPr/>
          <a:lstStyle/>
          <a:p>
            <a:fld id="{A8684884-0797-664C-AD6A-BEEC3072C708}"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600" dirty="0" smtClean="0"/>
              <a:t>YOU</a:t>
            </a:r>
            <a:r>
              <a:rPr lang="en-US" sz="1600" baseline="0" dirty="0" smtClean="0"/>
              <a:t> can have a job that takes you places and grows your experiences … both at home and abroad!   And as I mentioned before, there are so many unique opportunities to explore in so many different environments.</a:t>
            </a:r>
          </a:p>
          <a:p>
            <a:endParaRPr lang="en-US" sz="1600" baseline="0" dirty="0" smtClean="0"/>
          </a:p>
          <a:p>
            <a:pPr lvl="0" algn="l"/>
            <a:endParaRPr lang="en-US" sz="1600" i="0"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i="1" dirty="0" smtClean="0"/>
              <a:t>Click here.</a:t>
            </a:r>
          </a:p>
          <a:p>
            <a:endParaRPr lang="en-US" sz="1600" baseline="0" dirty="0" smtClean="0"/>
          </a:p>
          <a:p>
            <a:endParaRPr lang="en-US" sz="1600" baseline="0" dirty="0" smtClean="0"/>
          </a:p>
          <a:p>
            <a:pPr lvl="0" algn="l">
              <a:buFont typeface="Arial" pitchFamily="34" charset="0"/>
              <a:buChar char="•"/>
            </a:pPr>
            <a:r>
              <a:rPr lang="en-US" sz="1600" b="1" dirty="0" smtClean="0">
                <a:sym typeface="Wingdings" pitchFamily="2" charset="2"/>
              </a:rPr>
              <a:t>Enhancing the environment</a:t>
            </a:r>
          </a:p>
          <a:p>
            <a:pPr lvl="0" algn="l">
              <a:buFont typeface="Arial" pitchFamily="34" charset="0"/>
              <a:buChar char="•"/>
            </a:pPr>
            <a:r>
              <a:rPr lang="en-US" sz="1600" b="1" dirty="0" smtClean="0">
                <a:sym typeface="Wingdings" pitchFamily="2" charset="2"/>
              </a:rPr>
              <a:t>Food</a:t>
            </a:r>
          </a:p>
          <a:p>
            <a:pPr lvl="0" algn="l">
              <a:buFont typeface="Arial" pitchFamily="34" charset="0"/>
              <a:buChar char="•"/>
            </a:pPr>
            <a:r>
              <a:rPr lang="en-US" sz="1600" b="1" baseline="0" dirty="0" smtClean="0">
                <a:sym typeface="Wingdings" pitchFamily="2" charset="2"/>
              </a:rPr>
              <a:t>Grass </a:t>
            </a:r>
          </a:p>
          <a:p>
            <a:pPr lvl="0" algn="l">
              <a:buFont typeface="Arial" pitchFamily="34" charset="0"/>
              <a:buChar char="•"/>
            </a:pPr>
            <a:r>
              <a:rPr lang="en-US" sz="1600" b="1" baseline="0" dirty="0" smtClean="0">
                <a:sym typeface="Wingdings" pitchFamily="2" charset="2"/>
              </a:rPr>
              <a:t>Fibers</a:t>
            </a:r>
          </a:p>
          <a:p>
            <a:pPr lvl="0" algn="l">
              <a:buFont typeface="Arial" pitchFamily="34" charset="0"/>
              <a:buChar char="•"/>
            </a:pPr>
            <a:r>
              <a:rPr lang="en-US" sz="1600" b="1" dirty="0" smtClean="0">
                <a:sym typeface="Wingdings" pitchFamily="2" charset="2"/>
              </a:rPr>
              <a:t>Fuel</a:t>
            </a:r>
          </a:p>
          <a:p>
            <a:pPr lvl="0" algn="l">
              <a:buFont typeface="Arial" pitchFamily="34" charset="0"/>
              <a:buChar char="•"/>
            </a:pPr>
            <a:r>
              <a:rPr lang="en-US" sz="1600" b="1" dirty="0" smtClean="0">
                <a:sym typeface="Wingdings" pitchFamily="2" charset="2"/>
              </a:rPr>
              <a:t>Fibers</a:t>
            </a:r>
          </a:p>
          <a:p>
            <a:pPr lvl="0" algn="l">
              <a:buFont typeface="Arial" pitchFamily="34" charset="0"/>
              <a:buChar char="•"/>
            </a:pPr>
            <a:r>
              <a:rPr lang="en-US" sz="1600" b="1" dirty="0" smtClean="0">
                <a:sym typeface="Wingdings" pitchFamily="2" charset="2"/>
              </a:rPr>
              <a:t>Animal</a:t>
            </a:r>
            <a:r>
              <a:rPr lang="en-US" sz="1600" b="1" baseline="0" dirty="0" smtClean="0">
                <a:sym typeface="Wingdings" pitchFamily="2" charset="2"/>
              </a:rPr>
              <a:t> Feed</a:t>
            </a:r>
          </a:p>
          <a:p>
            <a:pPr lvl="0" algn="l">
              <a:buFont typeface="Arial" pitchFamily="34" charset="0"/>
              <a:buChar char="•"/>
            </a:pPr>
            <a:endParaRPr lang="en-US" sz="1600" b="1" baseline="0" dirty="0" smtClean="0">
              <a:sym typeface="Wingdings" pitchFamily="2" charset="2"/>
            </a:endParaRPr>
          </a:p>
          <a:p>
            <a:pPr lvl="0" algn="l"/>
            <a:endParaRPr lang="en-US" sz="1200" i="0"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dirty="0" smtClean="0"/>
              <a:t>Click to go to next slide.</a:t>
            </a:r>
          </a:p>
          <a:p>
            <a:pPr lvl="0" algn="l"/>
            <a:endParaRPr lang="en-US" sz="1200" b="1" baseline="0" dirty="0" smtClean="0">
              <a:sym typeface="Wingdings" pitchFamily="2" charset="2"/>
            </a:endParaRPr>
          </a:p>
        </p:txBody>
      </p:sp>
      <p:sp>
        <p:nvSpPr>
          <p:cNvPr id="4" name="Slide Number Placeholder 3"/>
          <p:cNvSpPr>
            <a:spLocks noGrp="1"/>
          </p:cNvSpPr>
          <p:nvPr>
            <p:ph type="sldNum" sz="quarter" idx="10"/>
          </p:nvPr>
        </p:nvSpPr>
        <p:spPr/>
        <p:txBody>
          <a:bodyPr/>
          <a:lstStyle/>
          <a:p>
            <a:fld id="{A8684884-0797-664C-AD6A-BEEC3072C708}"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lvl="0"/>
            <a:r>
              <a:rPr lang="en-US" sz="1600" dirty="0" smtClean="0"/>
              <a:t> </a:t>
            </a:r>
          </a:p>
          <a:p>
            <a:r>
              <a:rPr lang="en-US" sz="1600" b="0" dirty="0" smtClean="0"/>
              <a:t>What’s more, you’ll deal with important</a:t>
            </a:r>
            <a:r>
              <a:rPr lang="en-US" sz="1600" b="0" baseline="0" dirty="0" smtClean="0"/>
              <a:t> national and world issues like:</a:t>
            </a:r>
          </a:p>
          <a:p>
            <a:endParaRPr lang="en-US" sz="1600" b="0" baseline="0" dirty="0" smtClean="0"/>
          </a:p>
          <a:p>
            <a:pPr>
              <a:buFont typeface="Arial" pitchFamily="34" charset="0"/>
              <a:buChar char="•"/>
            </a:pPr>
            <a:r>
              <a:rPr lang="en-US" sz="1600" b="0" baseline="0" dirty="0" smtClean="0"/>
              <a:t>The energy crisis</a:t>
            </a:r>
          </a:p>
          <a:p>
            <a:pPr marL="0" marR="0" indent="0"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600" b="0" baseline="0" dirty="0" smtClean="0"/>
              <a:t>Using science and technology to create healthier food and efficient fuel</a:t>
            </a:r>
          </a:p>
          <a:p>
            <a:pPr>
              <a:buFont typeface="Arial" pitchFamily="34" charset="0"/>
              <a:buChar char="•"/>
            </a:pPr>
            <a:r>
              <a:rPr lang="en-US" sz="1600" b="0" baseline="0" dirty="0" smtClean="0"/>
              <a:t>World hunger</a:t>
            </a:r>
          </a:p>
          <a:p>
            <a:pPr>
              <a:buFont typeface="Arial" pitchFamily="34" charset="0"/>
              <a:buChar char="•"/>
            </a:pPr>
            <a:r>
              <a:rPr lang="en-US" sz="1600" b="0" baseline="0" dirty="0" smtClean="0"/>
              <a:t>Preserving the environment</a:t>
            </a:r>
          </a:p>
          <a:p>
            <a:pPr>
              <a:buFont typeface="Arial" pitchFamily="34" charset="0"/>
              <a:buChar char="•"/>
            </a:pPr>
            <a:r>
              <a:rPr lang="en-US" sz="1600" b="0" baseline="0" dirty="0" smtClean="0"/>
              <a:t>Alternative energy solutions</a:t>
            </a:r>
          </a:p>
          <a:p>
            <a:pPr>
              <a:buFont typeface="Arial" pitchFamily="34" charset="0"/>
              <a:buChar char="•"/>
            </a:pPr>
            <a:r>
              <a:rPr lang="en-US" sz="1600" b="0" baseline="0" dirty="0" smtClean="0"/>
              <a:t>Boosting the US economy … and helping developing countries thrive</a:t>
            </a:r>
          </a:p>
          <a:p>
            <a:pPr>
              <a:buFont typeface="Arial" pitchFamily="34" charset="0"/>
              <a:buChar char="•"/>
            </a:pPr>
            <a:endParaRPr lang="en-US" sz="1600"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The</a:t>
            </a:r>
            <a:r>
              <a:rPr lang="en-US" sz="1600" baseline="0" dirty="0" smtClean="0"/>
              <a:t> advances in the industry are </a:t>
            </a:r>
            <a:r>
              <a:rPr lang="en-US" sz="1600" dirty="0" smtClean="0"/>
              <a:t>about innovation  … science … research … technology.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dirty="0" smtClean="0"/>
          </a:p>
          <a:p>
            <a:pPr lvl="0" algn="l"/>
            <a:endParaRPr lang="en-US" sz="1600" i="0"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i="1" dirty="0" smtClean="0"/>
              <a:t>Click to go to next slide.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dirty="0" smtClean="0"/>
          </a:p>
          <a:p>
            <a:endParaRPr lang="en-US" sz="1600" b="0" baseline="0" dirty="0" smtClean="0"/>
          </a:p>
        </p:txBody>
      </p:sp>
      <p:sp>
        <p:nvSpPr>
          <p:cNvPr id="4" name="Slide Number Placeholder 3"/>
          <p:cNvSpPr>
            <a:spLocks noGrp="1"/>
          </p:cNvSpPr>
          <p:nvPr>
            <p:ph type="sldNum" sz="quarter" idx="10"/>
          </p:nvPr>
        </p:nvSpPr>
        <p:spPr/>
        <p:txBody>
          <a:bodyPr/>
          <a:lstStyle/>
          <a:p>
            <a:fld id="{A8684884-0797-664C-AD6A-BEEC3072C708}"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Think for a minute: what are </a:t>
            </a:r>
            <a:r>
              <a:rPr lang="en-US" sz="1600" i="1" dirty="0" smtClean="0"/>
              <a:t>your</a:t>
            </a:r>
            <a:r>
              <a:rPr lang="en-US" sz="1600" dirty="0" smtClean="0"/>
              <a:t> favorite interests and best skills? </a:t>
            </a:r>
          </a:p>
          <a:p>
            <a:pPr lvl="0" algn="l"/>
            <a:endParaRPr lang="en-US" sz="1600" i="0"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i="1" dirty="0" smtClean="0"/>
              <a:t>Click here.</a:t>
            </a:r>
            <a:endParaRPr lang="en-US" sz="1600" dirty="0" smtClean="0"/>
          </a:p>
          <a:p>
            <a:endParaRPr lang="en-US" sz="1600" dirty="0" smtClean="0"/>
          </a:p>
          <a:p>
            <a:r>
              <a:rPr lang="en-US" sz="1600" dirty="0" smtClean="0"/>
              <a:t>You can find a job in the seed industry no matter what they are!  </a:t>
            </a:r>
          </a:p>
          <a:p>
            <a:endParaRPr lang="en-US" sz="160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i="1" dirty="0" smtClean="0"/>
              <a:t>Click here.</a:t>
            </a:r>
          </a:p>
          <a:p>
            <a:endParaRPr lang="en-US" sz="1600" dirty="0" smtClean="0"/>
          </a:p>
          <a:p>
            <a:r>
              <a:rPr lang="en-US" sz="1600" dirty="0" smtClean="0"/>
              <a:t>What’s more, there are </a:t>
            </a:r>
            <a:r>
              <a:rPr lang="en-US" sz="1600" b="1" dirty="0" smtClean="0"/>
              <a:t>opportunities at all levels </a:t>
            </a:r>
            <a:r>
              <a:rPr lang="en-US" sz="1600" dirty="0" smtClean="0"/>
              <a:t>– from vocational education to PhDs and everything in between.</a:t>
            </a:r>
          </a:p>
          <a:p>
            <a:endParaRPr lang="en-US" sz="160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i="1" dirty="0" smtClean="0"/>
              <a:t>Click to go to next slide.</a:t>
            </a:r>
          </a:p>
          <a:p>
            <a:endParaRPr lang="en-US" sz="1600" dirty="0" smtClean="0"/>
          </a:p>
          <a:p>
            <a:endParaRPr lang="en-US" sz="1600" dirty="0" smtClean="0"/>
          </a:p>
          <a:p>
            <a:endParaRPr lang="en-US" sz="1600" dirty="0" smtClean="0"/>
          </a:p>
          <a:p>
            <a:pPr lvl="0"/>
            <a:endParaRPr lang="en-US" sz="1600" dirty="0" smtClean="0"/>
          </a:p>
          <a:p>
            <a:pPr lvl="0"/>
            <a:endParaRPr lang="en-US" sz="1600" dirty="0" smtClean="0"/>
          </a:p>
          <a:p>
            <a:pPr lvl="0"/>
            <a:endParaRPr lang="en-US" sz="1600" dirty="0" smtClean="0"/>
          </a:p>
          <a:p>
            <a:endParaRPr lang="en-US" dirty="0"/>
          </a:p>
        </p:txBody>
      </p:sp>
      <p:sp>
        <p:nvSpPr>
          <p:cNvPr id="4" name="Slide Number Placeholder 3"/>
          <p:cNvSpPr>
            <a:spLocks noGrp="1"/>
          </p:cNvSpPr>
          <p:nvPr>
            <p:ph type="sldNum" sz="quarter" idx="10"/>
          </p:nvPr>
        </p:nvSpPr>
        <p:spPr/>
        <p:txBody>
          <a:bodyPr/>
          <a:lstStyle/>
          <a:p>
            <a:fld id="{A8684884-0797-664C-AD6A-BEEC3072C708}"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fact – just look at this list!</a:t>
            </a:r>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dirty="0" smtClean="0"/>
              <a:t>Click to go to next slide.</a:t>
            </a:r>
          </a:p>
          <a:p>
            <a:endParaRPr lang="en-US" dirty="0"/>
          </a:p>
        </p:txBody>
      </p:sp>
      <p:sp>
        <p:nvSpPr>
          <p:cNvPr id="4" name="Slide Number Placeholder 3"/>
          <p:cNvSpPr>
            <a:spLocks noGrp="1"/>
          </p:cNvSpPr>
          <p:nvPr>
            <p:ph type="sldNum" sz="quarter" idx="10"/>
          </p:nvPr>
        </p:nvSpPr>
        <p:spPr/>
        <p:txBody>
          <a:bodyPr/>
          <a:lstStyle/>
          <a:p>
            <a:fld id="{A8684884-0797-664C-AD6A-BEEC3072C708}"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sz="1600" dirty="0" smtClean="0"/>
              <a:t>I’m guessing that you’ve never really considered the seed industry before today. Have I made you curious?  If so, you should </a:t>
            </a:r>
            <a:r>
              <a:rPr lang="en-US" sz="1600" b="1" dirty="0" smtClean="0"/>
              <a:t>start exploring seeds today</a:t>
            </a:r>
            <a:r>
              <a:rPr lang="en-US" sz="1600" dirty="0" smtClean="0"/>
              <a:t>! </a:t>
            </a:r>
          </a:p>
          <a:p>
            <a:pPr>
              <a:spcBef>
                <a:spcPct val="0"/>
              </a:spcBef>
            </a:pPr>
            <a:endParaRPr lang="en-US" sz="1600" dirty="0" smtClean="0"/>
          </a:p>
          <a:p>
            <a:pPr>
              <a:spcBef>
                <a:spcPct val="0"/>
              </a:spcBef>
              <a:buFont typeface="Arial" pitchFamily="34" charset="0"/>
              <a:buChar char="•"/>
            </a:pPr>
            <a:r>
              <a:rPr lang="en-US" sz="1600" dirty="0" smtClean="0"/>
              <a:t>Meet with your counselor and ask for the Step-by-Step plan.  </a:t>
            </a:r>
            <a:br>
              <a:rPr lang="en-US" sz="1600" dirty="0" smtClean="0"/>
            </a:br>
            <a:endParaRPr lang="en-US" sz="1600" dirty="0" smtClean="0"/>
          </a:p>
          <a:p>
            <a:pPr>
              <a:spcBef>
                <a:spcPct val="0"/>
              </a:spcBef>
              <a:buFont typeface="Arial" pitchFamily="34" charset="0"/>
              <a:buChar char="•"/>
            </a:pPr>
            <a:r>
              <a:rPr lang="en-US" sz="1600" dirty="0" smtClean="0"/>
              <a:t>Ask</a:t>
            </a:r>
            <a:r>
              <a:rPr lang="en-US" sz="1600" baseline="0" dirty="0" smtClean="0"/>
              <a:t> your counselor for a Personal Interest Inventory</a:t>
            </a:r>
            <a:endParaRPr lang="en-US" sz="1600" dirty="0" smtClean="0"/>
          </a:p>
          <a:p>
            <a:pPr>
              <a:spcBef>
                <a:spcPct val="0"/>
              </a:spcBef>
            </a:pPr>
            <a:endParaRPr lang="en-US" sz="1600" dirty="0" smtClean="0"/>
          </a:p>
          <a:p>
            <a:pPr>
              <a:spcBef>
                <a:spcPct val="0"/>
              </a:spcBef>
              <a:buFont typeface="Arial" pitchFamily="34" charset="0"/>
              <a:buChar char="•"/>
            </a:pPr>
            <a:r>
              <a:rPr lang="en-US" sz="1600" dirty="0" smtClean="0"/>
              <a:t>It’s also fantastic to find a mentor – like a parent, teacher, counselor or industry professional like me – who can discuss your plans and help you figure out your next steps.</a:t>
            </a:r>
          </a:p>
          <a:p>
            <a:pPr>
              <a:spcBef>
                <a:spcPct val="0"/>
              </a:spcBef>
              <a:buFont typeface="Arial" pitchFamily="34" charset="0"/>
              <a:buChar char="•"/>
            </a:pPr>
            <a:endParaRPr lang="en-US" sz="1600" dirty="0" smtClean="0"/>
          </a:p>
          <a:p>
            <a:pPr>
              <a:spcBef>
                <a:spcPct val="0"/>
              </a:spcBef>
            </a:pPr>
            <a:endParaRPr lang="en-US" sz="1600" dirty="0" smtClean="0"/>
          </a:p>
          <a:p>
            <a:pPr>
              <a:spcBef>
                <a:spcPct val="0"/>
              </a:spcBef>
            </a:pPr>
            <a:r>
              <a:rPr lang="en-US" sz="1600" dirty="0" smtClean="0"/>
              <a:t>  </a:t>
            </a:r>
            <a:r>
              <a:rPr lang="en-US" sz="1600" i="1" dirty="0" smtClean="0"/>
              <a:t>Click to go to next slide.</a:t>
            </a:r>
          </a:p>
          <a:p>
            <a:pPr>
              <a:spcBef>
                <a:spcPct val="0"/>
              </a:spcBef>
            </a:pPr>
            <a:endParaRPr lang="en-US" sz="1600" dirty="0" smtClean="0"/>
          </a:p>
        </p:txBody>
      </p:sp>
      <p:sp>
        <p:nvSpPr>
          <p:cNvPr id="4" name="Slide Number Placeholder 3"/>
          <p:cNvSpPr>
            <a:spLocks noGrp="1"/>
          </p:cNvSpPr>
          <p:nvPr>
            <p:ph type="sldNum" sz="quarter" idx="10"/>
          </p:nvPr>
        </p:nvSpPr>
        <p:spPr/>
        <p:txBody>
          <a:bodyPr/>
          <a:lstStyle/>
          <a:p>
            <a:fld id="{A8684884-0797-664C-AD6A-BEEC3072C708}"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600" dirty="0" smtClean="0"/>
              <a:t>The exciting thing is that you don’t have to wait.  Whether you’re headed off to college, technical school or are entering the job market, you can begin on this career path today.  </a:t>
            </a:r>
          </a:p>
          <a:p>
            <a:endParaRPr lang="en-US" sz="1600" dirty="0" smtClean="0"/>
          </a:p>
          <a:p>
            <a:r>
              <a:rPr lang="en-US" sz="1600" dirty="0" smtClean="0"/>
              <a:t>Information is available from your guidance counselor, on education websites, and through companies and government materials.</a:t>
            </a:r>
          </a:p>
          <a:p>
            <a:endParaRPr lang="en-US" sz="1600" dirty="0" smtClean="0"/>
          </a:p>
          <a:p>
            <a:r>
              <a:rPr lang="en-US" sz="1600" dirty="0" smtClean="0"/>
              <a:t>Here is a handout that gives you these web resources, to help get you started right away. For example: it lists how to find …</a:t>
            </a:r>
          </a:p>
          <a:p>
            <a:endParaRPr lang="en-US" sz="1600" dirty="0" smtClean="0"/>
          </a:p>
          <a:p>
            <a:pPr>
              <a:buFont typeface="Arial" pitchFamily="34" charset="0"/>
              <a:buChar char="•"/>
            </a:pPr>
            <a:r>
              <a:rPr lang="en-US" sz="1600" dirty="0" smtClean="0"/>
              <a:t> Education paths and types of careers available </a:t>
            </a:r>
          </a:p>
          <a:p>
            <a:pPr>
              <a:lnSpc>
                <a:spcPct val="80000"/>
              </a:lnSpc>
              <a:buFont typeface="Arial" pitchFamily="34" charset="0"/>
              <a:buChar char="•"/>
            </a:pPr>
            <a:r>
              <a:rPr lang="en-US" sz="1600" dirty="0" smtClean="0"/>
              <a:t>Grants, scholarships, and ways to volunteer, take work-study, or intern in the industry )  </a:t>
            </a:r>
          </a:p>
          <a:p>
            <a:pPr>
              <a:lnSpc>
                <a:spcPct val="80000"/>
              </a:lnSpc>
              <a:buFont typeface="Arial" pitchFamily="34" charset="0"/>
              <a:buChar char="•"/>
            </a:pPr>
            <a:r>
              <a:rPr lang="en-US" sz="1600" dirty="0" smtClean="0"/>
              <a:t>Virtual tours of colleges </a:t>
            </a:r>
          </a:p>
          <a:p>
            <a:pPr>
              <a:lnSpc>
                <a:spcPct val="80000"/>
              </a:lnSpc>
              <a:buFont typeface="Arial" pitchFamily="34" charset="0"/>
              <a:buChar char="•"/>
            </a:pPr>
            <a:r>
              <a:rPr lang="en-US" sz="1600" dirty="0" smtClean="0"/>
              <a:t>More about seed companies and jobs </a:t>
            </a:r>
          </a:p>
          <a:p>
            <a:pPr>
              <a:lnSpc>
                <a:spcPct val="80000"/>
              </a:lnSpc>
            </a:pPr>
            <a:endParaRPr lang="en-US" sz="1400" dirty="0" smtClean="0"/>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dirty="0" smtClean="0"/>
              <a:t>Click to go to next slide.</a:t>
            </a:r>
          </a:p>
          <a:p>
            <a:endParaRPr lang="en-US" dirty="0"/>
          </a:p>
        </p:txBody>
      </p:sp>
      <p:sp>
        <p:nvSpPr>
          <p:cNvPr id="4" name="Slide Number Placeholder 3"/>
          <p:cNvSpPr>
            <a:spLocks noGrp="1"/>
          </p:cNvSpPr>
          <p:nvPr>
            <p:ph type="sldNum" sz="quarter" idx="10"/>
          </p:nvPr>
        </p:nvSpPr>
        <p:spPr/>
        <p:txBody>
          <a:bodyPr/>
          <a:lstStyle/>
          <a:p>
            <a:fld id="{A8684884-0797-664C-AD6A-BEEC3072C708}"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As you explore, it’s important to get to know the industry! </a:t>
            </a:r>
          </a:p>
          <a:p>
            <a:endParaRPr lang="en-US" dirty="0" smtClean="0"/>
          </a:p>
          <a:p>
            <a:pPr>
              <a:lnSpc>
                <a:spcPct val="80000"/>
              </a:lnSpc>
            </a:pPr>
            <a:r>
              <a:rPr lang="en-US" sz="1600" dirty="0" smtClean="0"/>
              <a:t>Join organizations that are listed in the handout, like:</a:t>
            </a:r>
          </a:p>
          <a:p>
            <a:pPr>
              <a:lnSpc>
                <a:spcPct val="80000"/>
              </a:lnSpc>
            </a:pPr>
            <a:endParaRPr lang="en-US" sz="1600" dirty="0" smtClean="0"/>
          </a:p>
          <a:p>
            <a:pPr>
              <a:lnSpc>
                <a:spcPct val="80000"/>
              </a:lnSpc>
              <a:buFont typeface="Arial" pitchFamily="34" charset="0"/>
              <a:buChar char="•"/>
            </a:pPr>
            <a:r>
              <a:rPr lang="en-US" sz="1600" dirty="0" smtClean="0"/>
              <a:t>4-H</a:t>
            </a:r>
          </a:p>
          <a:p>
            <a:pPr>
              <a:lnSpc>
                <a:spcPct val="80000"/>
              </a:lnSpc>
              <a:buFont typeface="Arial" pitchFamily="34" charset="0"/>
              <a:buChar char="•"/>
            </a:pPr>
            <a:r>
              <a:rPr lang="en-US" sz="1600" dirty="0" smtClean="0"/>
              <a:t>AFA</a:t>
            </a:r>
          </a:p>
          <a:p>
            <a:pPr>
              <a:lnSpc>
                <a:spcPct val="80000"/>
              </a:lnSpc>
              <a:buFont typeface="Arial" pitchFamily="34" charset="0"/>
              <a:buChar char="•"/>
            </a:pPr>
            <a:r>
              <a:rPr lang="en-US" sz="1600" dirty="0" smtClean="0"/>
              <a:t>NAMA </a:t>
            </a:r>
          </a:p>
          <a:p>
            <a:pPr>
              <a:lnSpc>
                <a:spcPct val="80000"/>
              </a:lnSpc>
              <a:buFont typeface="Arial" pitchFamily="34" charset="0"/>
              <a:buChar char="•"/>
            </a:pPr>
            <a:r>
              <a:rPr lang="en-US" sz="1600" dirty="0" smtClean="0"/>
              <a:t>National FFA Organization. </a:t>
            </a:r>
          </a:p>
          <a:p>
            <a:pPr>
              <a:lnSpc>
                <a:spcPct val="80000"/>
              </a:lnSpc>
            </a:pPr>
            <a:endParaRPr lang="en-US" sz="1600" dirty="0" smtClean="0"/>
          </a:p>
          <a:p>
            <a:pPr>
              <a:lnSpc>
                <a:spcPct val="80000"/>
              </a:lnSpc>
            </a:pPr>
            <a:r>
              <a:rPr lang="en-US" sz="1600" dirty="0" smtClean="0"/>
              <a:t>These can lead to contacts in the industry. In addition, explore a variety of fields of study, and where they are offered:</a:t>
            </a:r>
            <a:br>
              <a:rPr lang="en-US" sz="1600" dirty="0" smtClean="0"/>
            </a:br>
            <a:endParaRPr lang="en-US" sz="1600" dirty="0" smtClean="0"/>
          </a:p>
          <a:p>
            <a:pPr>
              <a:lnSpc>
                <a:spcPct val="80000"/>
              </a:lnSpc>
              <a:buFont typeface="Arial" pitchFamily="34" charset="0"/>
              <a:buChar char="•"/>
            </a:pPr>
            <a:r>
              <a:rPr lang="en-US" sz="1600" dirty="0" smtClean="0"/>
              <a:t>Business/marketing</a:t>
            </a:r>
          </a:p>
          <a:p>
            <a:pPr>
              <a:lnSpc>
                <a:spcPct val="80000"/>
              </a:lnSpc>
              <a:buFont typeface="Arial" pitchFamily="34" charset="0"/>
              <a:buChar char="•"/>
            </a:pPr>
            <a:r>
              <a:rPr lang="en-US" sz="1600" dirty="0" smtClean="0"/>
              <a:t>Agronomy</a:t>
            </a:r>
          </a:p>
          <a:p>
            <a:pPr>
              <a:lnSpc>
                <a:spcPct val="80000"/>
              </a:lnSpc>
              <a:buFont typeface="Arial" pitchFamily="34" charset="0"/>
              <a:buChar char="•"/>
            </a:pPr>
            <a:r>
              <a:rPr lang="en-US" sz="1600" dirty="0" smtClean="0"/>
              <a:t>Plant science and plant breeding</a:t>
            </a:r>
          </a:p>
          <a:p>
            <a:pPr>
              <a:lnSpc>
                <a:spcPct val="80000"/>
              </a:lnSpc>
              <a:buFont typeface="Arial" pitchFamily="34" charset="0"/>
              <a:buChar char="•"/>
            </a:pPr>
            <a:r>
              <a:rPr lang="en-US" sz="1600" dirty="0" smtClean="0"/>
              <a:t>Agribusiness</a:t>
            </a:r>
          </a:p>
          <a:p>
            <a:pPr>
              <a:lnSpc>
                <a:spcPct val="80000"/>
              </a:lnSpc>
              <a:buFont typeface="Arial" pitchFamily="34" charset="0"/>
              <a:buChar char="•"/>
            </a:pPr>
            <a:r>
              <a:rPr lang="en-US" sz="1600" dirty="0" smtClean="0"/>
              <a:t>Agricultural economics or engineering</a:t>
            </a:r>
          </a:p>
          <a:p>
            <a:pPr>
              <a:lnSpc>
                <a:spcPct val="80000"/>
              </a:lnSpc>
              <a:buFont typeface="Arial" pitchFamily="34" charset="0"/>
              <a:buChar char="•"/>
            </a:pPr>
            <a:r>
              <a:rPr lang="en-US" sz="1600" dirty="0" smtClean="0"/>
              <a:t>Genetics and life sciences </a:t>
            </a:r>
          </a:p>
          <a:p>
            <a:pPr>
              <a:lnSpc>
                <a:spcPct val="80000"/>
              </a:lnSpc>
              <a:buFont typeface="Arial" pitchFamily="34" charset="0"/>
              <a:buChar char="•"/>
            </a:pPr>
            <a:endParaRPr lang="en-US" sz="1600" dirty="0" smtClean="0"/>
          </a:p>
          <a:p>
            <a:pPr marL="0" marR="0" lvl="0" indent="0" algn="l" defTabSz="457200" rtl="0" eaLnBrk="1" fontAlgn="auto" latinLnBrk="0" hangingPunct="1">
              <a:lnSpc>
                <a:spcPct val="80000"/>
              </a:lnSpc>
              <a:spcBef>
                <a:spcPts val="0"/>
              </a:spcBef>
              <a:spcAft>
                <a:spcPts val="0"/>
              </a:spcAft>
              <a:buClrTx/>
              <a:buSzTx/>
              <a:buFont typeface="Arial" pitchFamily="34" charset="0"/>
              <a:buNone/>
              <a:tabLst/>
              <a:defRPr/>
            </a:pPr>
            <a:r>
              <a:rPr lang="en-US" sz="1600" i="1" dirty="0" smtClean="0"/>
              <a:t>Click to go to next slide.</a:t>
            </a:r>
          </a:p>
          <a:p>
            <a:pPr>
              <a:lnSpc>
                <a:spcPct val="80000"/>
              </a:lnSpc>
              <a:buFont typeface="Arial" pitchFamily="34" charset="0"/>
              <a:buNone/>
            </a:pPr>
            <a:endParaRPr lang="en-US" sz="1600" dirty="0" smtClean="0"/>
          </a:p>
        </p:txBody>
      </p:sp>
      <p:sp>
        <p:nvSpPr>
          <p:cNvPr id="4" name="Slide Number Placeholder 3"/>
          <p:cNvSpPr>
            <a:spLocks noGrp="1"/>
          </p:cNvSpPr>
          <p:nvPr>
            <p:ph type="sldNum" sz="quarter" idx="10"/>
          </p:nvPr>
        </p:nvSpPr>
        <p:spPr/>
        <p:txBody>
          <a:bodyPr/>
          <a:lstStyle/>
          <a:p>
            <a:fld id="{A8684884-0797-664C-AD6A-BEEC3072C708}"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There is an industry</a:t>
            </a:r>
            <a:r>
              <a:rPr lang="en-US" sz="1600" baseline="0" dirty="0" smtClean="0"/>
              <a:t> that can offer everything you’re looking for – no matter which direction you are heading.  </a:t>
            </a:r>
            <a:endParaRPr lang="en-US" sz="1600" dirty="0" smtClean="0"/>
          </a:p>
          <a:p>
            <a:endParaRPr lang="en-US" sz="1600" dirty="0" smtClean="0"/>
          </a:p>
          <a:p>
            <a:r>
              <a:rPr lang="en-US" sz="1600" dirty="0" smtClean="0"/>
              <a:t>And by the way: What you’re going to learn today may surprise you! </a:t>
            </a:r>
          </a:p>
          <a:p>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i="1" dirty="0" smtClean="0"/>
              <a:t>Click to go to next slide.</a:t>
            </a:r>
          </a:p>
          <a:p>
            <a:endParaRPr lang="en-US" dirty="0"/>
          </a:p>
        </p:txBody>
      </p:sp>
      <p:sp>
        <p:nvSpPr>
          <p:cNvPr id="4" name="Slide Number Placeholder 3"/>
          <p:cNvSpPr>
            <a:spLocks noGrp="1"/>
          </p:cNvSpPr>
          <p:nvPr>
            <p:ph type="sldNum" sz="quarter" idx="10"/>
          </p:nvPr>
        </p:nvSpPr>
        <p:spPr/>
        <p:txBody>
          <a:bodyPr/>
          <a:lstStyle/>
          <a:p>
            <a:fld id="{A8684884-0797-664C-AD6A-BEEC3072C708}"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80000"/>
              </a:lnSpc>
              <a:buNone/>
            </a:pPr>
            <a:r>
              <a:rPr lang="en-US" sz="1600" dirty="0" smtClean="0"/>
              <a:t> </a:t>
            </a:r>
          </a:p>
          <a:p>
            <a:r>
              <a:rPr lang="en-US" sz="1600" dirty="0" smtClean="0"/>
              <a:t>Any questions?</a:t>
            </a:r>
          </a:p>
          <a:p>
            <a:endParaRPr lang="en-US" sz="1600" dirty="0" smtClean="0"/>
          </a:p>
          <a:p>
            <a:endParaRPr lang="en-US" sz="160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i="1" dirty="0" smtClean="0"/>
              <a:t>Click to go to next slide.</a:t>
            </a:r>
          </a:p>
          <a:p>
            <a:endParaRPr lang="en-US" sz="1600" dirty="0"/>
          </a:p>
        </p:txBody>
      </p:sp>
      <p:sp>
        <p:nvSpPr>
          <p:cNvPr id="4" name="Slide Number Placeholder 3"/>
          <p:cNvSpPr>
            <a:spLocks noGrp="1"/>
          </p:cNvSpPr>
          <p:nvPr>
            <p:ph type="sldNum" sz="quarter" idx="10"/>
          </p:nvPr>
        </p:nvSpPr>
        <p:spPr/>
        <p:txBody>
          <a:bodyPr/>
          <a:lstStyle/>
          <a:p>
            <a:fld id="{A8684884-0797-664C-AD6A-BEEC3072C708}"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80000"/>
              </a:lnSpc>
              <a:buNone/>
            </a:pPr>
            <a:endParaRPr lang="en-US" sz="1400" dirty="0" smtClean="0"/>
          </a:p>
          <a:p>
            <a:pPr>
              <a:lnSpc>
                <a:spcPct val="80000"/>
              </a:lnSpc>
            </a:pPr>
            <a:r>
              <a:rPr lang="en-US" sz="1400" dirty="0" smtClean="0"/>
              <a:t> I’d be delighted to act as a mentor for you! Here is my contact information:</a:t>
            </a:r>
          </a:p>
          <a:p>
            <a:pPr>
              <a:lnSpc>
                <a:spcPct val="80000"/>
              </a:lnSpc>
            </a:pPr>
            <a:endParaRPr lang="en-US" sz="1400" dirty="0" smtClean="0"/>
          </a:p>
          <a:p>
            <a:pPr>
              <a:lnSpc>
                <a:spcPct val="80000"/>
              </a:lnSpc>
            </a:pPr>
            <a:endParaRPr lang="en-US" sz="1400" dirty="0" smtClean="0"/>
          </a:p>
          <a:p>
            <a:pPr>
              <a:lnSpc>
                <a:spcPct val="80000"/>
              </a:lnSpc>
              <a:buNone/>
            </a:pPr>
            <a:r>
              <a:rPr lang="en-US" sz="1400" dirty="0" smtClean="0"/>
              <a:t>[This slide can be deleted by presenters who choose not to share their contact information]</a:t>
            </a:r>
          </a:p>
          <a:p>
            <a:pPr>
              <a:lnSpc>
                <a:spcPct val="80000"/>
              </a:lnSpc>
              <a:buNone/>
            </a:pPr>
            <a:endParaRPr lang="en-US" sz="1400" dirty="0" smtClean="0"/>
          </a:p>
          <a:p>
            <a:pPr>
              <a:lnSpc>
                <a:spcPct val="80000"/>
              </a:lnSpc>
              <a:buNone/>
            </a:pPr>
            <a:endParaRPr lang="en-US" sz="1400" dirty="0" smtClean="0"/>
          </a:p>
          <a:p>
            <a:pPr marL="0" marR="0" lvl="0" indent="0" algn="l" defTabSz="457200" rtl="0" eaLnBrk="1" fontAlgn="auto" latinLnBrk="0" hangingPunct="1">
              <a:lnSpc>
                <a:spcPct val="80000"/>
              </a:lnSpc>
              <a:spcBef>
                <a:spcPts val="0"/>
              </a:spcBef>
              <a:spcAft>
                <a:spcPts val="0"/>
              </a:spcAft>
              <a:buClrTx/>
              <a:buSzTx/>
              <a:buFontTx/>
              <a:buNone/>
              <a:tabLst/>
              <a:defRPr/>
            </a:pPr>
            <a:r>
              <a:rPr lang="en-US" sz="1400" i="1" dirty="0" smtClean="0"/>
              <a:t>Click to go to next slide.</a:t>
            </a:r>
          </a:p>
          <a:p>
            <a:pPr>
              <a:lnSpc>
                <a:spcPct val="80000"/>
              </a:lnSpc>
              <a:buNone/>
            </a:pPr>
            <a:r>
              <a:rPr lang="en-US" sz="1400" dirty="0" smtClean="0"/>
              <a:t/>
            </a:r>
            <a:br>
              <a:rPr lang="en-US" sz="1400" dirty="0" smtClean="0"/>
            </a:br>
            <a:endParaRPr lang="en-US" sz="1400" dirty="0" smtClean="0"/>
          </a:p>
          <a:p>
            <a:pPr>
              <a:lnSpc>
                <a:spcPct val="80000"/>
              </a:lnSpc>
            </a:pPr>
            <a:endParaRPr lang="en-US" sz="1400" dirty="0" smtClean="0"/>
          </a:p>
          <a:p>
            <a:pPr>
              <a:lnSpc>
                <a:spcPct val="80000"/>
              </a:lnSpc>
            </a:pPr>
            <a:endParaRPr lang="en-US" sz="1400" dirty="0" smtClean="0"/>
          </a:p>
          <a:p>
            <a:pPr>
              <a:lnSpc>
                <a:spcPct val="80000"/>
              </a:lnSpc>
            </a:pPr>
            <a:r>
              <a:rPr lang="en-US" sz="1400" dirty="0" smtClean="0"/>
              <a:t> </a:t>
            </a:r>
            <a:endParaRPr lang="en-US" dirty="0"/>
          </a:p>
        </p:txBody>
      </p:sp>
      <p:sp>
        <p:nvSpPr>
          <p:cNvPr id="4" name="Slide Number Placeholder 3"/>
          <p:cNvSpPr>
            <a:spLocks noGrp="1"/>
          </p:cNvSpPr>
          <p:nvPr>
            <p:ph type="sldNum" sz="quarter" idx="10"/>
          </p:nvPr>
        </p:nvSpPr>
        <p:spPr/>
        <p:txBody>
          <a:bodyPr/>
          <a:lstStyle/>
          <a:p>
            <a:fld id="{A8684884-0797-664C-AD6A-BEEC3072C708}"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lnSpc>
                <a:spcPct val="80000"/>
              </a:lnSpc>
              <a:buNone/>
            </a:pPr>
            <a:endParaRPr lang="en-US" sz="1400" b="1" dirty="0" smtClean="0"/>
          </a:p>
          <a:p>
            <a:pPr algn="ctr">
              <a:lnSpc>
                <a:spcPct val="80000"/>
              </a:lnSpc>
              <a:buNone/>
            </a:pPr>
            <a:r>
              <a:rPr lang="en-US" sz="1400" b="1" dirty="0" smtClean="0"/>
              <a:t>THANK YOU – and good luck!</a:t>
            </a:r>
            <a:endParaRPr lang="en-US" b="1" dirty="0"/>
          </a:p>
        </p:txBody>
      </p:sp>
      <p:sp>
        <p:nvSpPr>
          <p:cNvPr id="4" name="Slide Number Placeholder 3"/>
          <p:cNvSpPr>
            <a:spLocks noGrp="1"/>
          </p:cNvSpPr>
          <p:nvPr>
            <p:ph type="sldNum" sz="quarter" idx="10"/>
          </p:nvPr>
        </p:nvSpPr>
        <p:spPr/>
        <p:txBody>
          <a:bodyPr/>
          <a:lstStyle/>
          <a:p>
            <a:fld id="{A8684884-0797-664C-AD6A-BEEC3072C708}" type="slidenum">
              <a:rPr lang="en-US" smtClean="0"/>
              <a:pPr/>
              <a:t>22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80000"/>
              </a:lnSpc>
              <a:buFont typeface="Arial" charset="0"/>
              <a:buNone/>
            </a:pPr>
            <a:r>
              <a:rPr lang="en-US" sz="1600" dirty="0" smtClean="0"/>
              <a:t>I’m here to tell you about one of the best kept career secrets:</a:t>
            </a:r>
            <a:r>
              <a:rPr lang="en-US" sz="1600" baseline="0" dirty="0" smtClean="0"/>
              <a:t> </a:t>
            </a:r>
            <a:r>
              <a:rPr lang="en-US" sz="1600" b="1" baseline="0" dirty="0" smtClean="0"/>
              <a:t>The Seed Industry!  </a:t>
            </a:r>
            <a:endParaRPr lang="en-US" sz="1600" b="0" baseline="0" dirty="0" smtClean="0"/>
          </a:p>
          <a:p>
            <a:pPr>
              <a:lnSpc>
                <a:spcPct val="80000"/>
              </a:lnSpc>
              <a:buFont typeface="Arial" charset="0"/>
              <a:buNone/>
            </a:pPr>
            <a:endParaRPr lang="en-US" sz="1600" b="0" i="1" baseline="0" dirty="0" smtClean="0"/>
          </a:p>
          <a:p>
            <a:pPr>
              <a:lnSpc>
                <a:spcPct val="80000"/>
              </a:lnSpc>
              <a:buFont typeface="Arial" charset="0"/>
              <a:buNone/>
            </a:pPr>
            <a:r>
              <a:rPr lang="en-US" sz="1600" b="0" i="1" baseline="0" dirty="0" smtClean="0"/>
              <a:t>Click here.</a:t>
            </a:r>
          </a:p>
          <a:p>
            <a:pPr>
              <a:lnSpc>
                <a:spcPct val="80000"/>
              </a:lnSpc>
              <a:buFont typeface="Arial" charset="0"/>
              <a:buNone/>
            </a:pPr>
            <a:endParaRPr lang="en-US" sz="1600" dirty="0" smtClean="0"/>
          </a:p>
          <a:p>
            <a:pPr>
              <a:lnSpc>
                <a:spcPct val="80000"/>
              </a:lnSpc>
              <a:buFont typeface="Arial" charset="0"/>
              <a:buNone/>
            </a:pPr>
            <a:r>
              <a:rPr lang="en-US" sz="1600" dirty="0" smtClean="0"/>
              <a:t>First, here’s a little bit about me:</a:t>
            </a:r>
          </a:p>
          <a:p>
            <a:pPr>
              <a:lnSpc>
                <a:spcPct val="80000"/>
              </a:lnSpc>
              <a:buFont typeface="Arial" charset="0"/>
              <a:buNone/>
            </a:pPr>
            <a:endParaRPr lang="en-US" sz="1600" dirty="0" smtClean="0"/>
          </a:p>
          <a:p>
            <a:pPr>
              <a:lnSpc>
                <a:spcPct val="80000"/>
              </a:lnSpc>
              <a:buFont typeface="Arial" charset="0"/>
              <a:buNone/>
            </a:pPr>
            <a:r>
              <a:rPr lang="en-US" sz="1600" dirty="0" smtClean="0"/>
              <a:t>My name is [insert name]</a:t>
            </a:r>
          </a:p>
          <a:p>
            <a:pPr>
              <a:lnSpc>
                <a:spcPct val="80000"/>
              </a:lnSpc>
              <a:buFont typeface="Arial" charset="0"/>
              <a:buNone/>
            </a:pPr>
            <a:r>
              <a:rPr lang="en-US" sz="1600" dirty="0" smtClean="0"/>
              <a:t>I went to [insert school]</a:t>
            </a:r>
          </a:p>
          <a:p>
            <a:pPr>
              <a:lnSpc>
                <a:spcPct val="80000"/>
              </a:lnSpc>
              <a:buFont typeface="Arial" charset="0"/>
              <a:buNone/>
            </a:pPr>
            <a:r>
              <a:rPr lang="en-US" sz="1600" dirty="0" smtClean="0"/>
              <a:t>My first job was [job title/company]</a:t>
            </a:r>
          </a:p>
          <a:p>
            <a:pPr>
              <a:lnSpc>
                <a:spcPct val="80000"/>
              </a:lnSpc>
              <a:buFont typeface="Arial" charset="0"/>
              <a:buNone/>
            </a:pPr>
            <a:r>
              <a:rPr lang="en-US" sz="1600" dirty="0" smtClean="0"/>
              <a:t>Currently, I work as [job title/company]</a:t>
            </a:r>
          </a:p>
          <a:p>
            <a:pPr>
              <a:lnSpc>
                <a:spcPct val="80000"/>
              </a:lnSpc>
              <a:buFont typeface="Arial" charset="0"/>
              <a:buNone/>
            </a:pPr>
            <a:endParaRPr lang="en-US" sz="1600" dirty="0" smtClean="0"/>
          </a:p>
          <a:p>
            <a:pPr>
              <a:lnSpc>
                <a:spcPct val="80000"/>
              </a:lnSpc>
              <a:buFont typeface="Arial" charset="0"/>
              <a:buNone/>
            </a:pPr>
            <a:r>
              <a:rPr lang="en-US" sz="1600" dirty="0" smtClean="0"/>
              <a:t>Here’s how I got interested in seeds: </a:t>
            </a:r>
          </a:p>
          <a:p>
            <a:pPr>
              <a:lnSpc>
                <a:spcPct val="80000"/>
              </a:lnSpc>
              <a:buFont typeface="Arial" charset="0"/>
              <a:buNone/>
            </a:pPr>
            <a:endParaRPr lang="en-US" sz="1600" dirty="0" smtClean="0"/>
          </a:p>
          <a:p>
            <a:pPr>
              <a:lnSpc>
                <a:spcPct val="80000"/>
              </a:lnSpc>
              <a:buFont typeface="Arial" charset="0"/>
              <a:buNone/>
            </a:pPr>
            <a:endParaRPr lang="en-US" sz="1600" dirty="0" smtClean="0"/>
          </a:p>
          <a:p>
            <a:pPr marL="0" marR="0" indent="0" algn="l" defTabSz="457200" rtl="0" eaLnBrk="1" fontAlgn="auto" latinLnBrk="0" hangingPunct="1">
              <a:lnSpc>
                <a:spcPct val="80000"/>
              </a:lnSpc>
              <a:spcBef>
                <a:spcPts val="0"/>
              </a:spcBef>
              <a:spcAft>
                <a:spcPts val="0"/>
              </a:spcAft>
              <a:buClrTx/>
              <a:buSzTx/>
              <a:buFont typeface="Arial" charset="0"/>
              <a:buNone/>
              <a:tabLst/>
              <a:defRPr/>
            </a:pPr>
            <a:r>
              <a:rPr lang="en-US" sz="1600" i="1" dirty="0" smtClean="0"/>
              <a:t>Click to go to next slide.</a:t>
            </a:r>
          </a:p>
          <a:p>
            <a:pPr>
              <a:lnSpc>
                <a:spcPct val="80000"/>
              </a:lnSpc>
              <a:buFont typeface="Arial" charset="0"/>
              <a:buNone/>
            </a:pPr>
            <a:endParaRPr lang="en-US" sz="1600" dirty="0" smtClean="0"/>
          </a:p>
        </p:txBody>
      </p:sp>
      <p:sp>
        <p:nvSpPr>
          <p:cNvPr id="4" name="Slide Number Placeholder 3"/>
          <p:cNvSpPr>
            <a:spLocks noGrp="1"/>
          </p:cNvSpPr>
          <p:nvPr>
            <p:ph type="sldNum" sz="quarter" idx="10"/>
          </p:nvPr>
        </p:nvSpPr>
        <p:spPr/>
        <p:txBody>
          <a:bodyPr/>
          <a:lstStyle/>
          <a:p>
            <a:fld id="{A8684884-0797-664C-AD6A-BEEC3072C708}"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baseline="0" dirty="0" smtClean="0"/>
              <a:t>Did you know that there is an entire industry dedicated to SEEDS? Seeds are the “starting point” for so many aspects of life as we know it.  It starts with seeds … leads to crops … which are used in the food industry AND to make products. </a:t>
            </a:r>
          </a:p>
          <a:p>
            <a:endParaRPr lang="en-US" sz="1200" b="0" baseline="0" dirty="0" smtClean="0"/>
          </a:p>
          <a:p>
            <a:endParaRPr lang="en-US" sz="1200"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i="1" dirty="0" smtClean="0"/>
              <a:t>Click to go to next slide.</a:t>
            </a:r>
          </a:p>
          <a:p>
            <a:endParaRPr lang="en-US" dirty="0"/>
          </a:p>
        </p:txBody>
      </p:sp>
      <p:sp>
        <p:nvSpPr>
          <p:cNvPr id="4" name="Slide Number Placeholder 3"/>
          <p:cNvSpPr>
            <a:spLocks noGrp="1"/>
          </p:cNvSpPr>
          <p:nvPr>
            <p:ph type="sldNum" sz="quarter" idx="10"/>
          </p:nvPr>
        </p:nvSpPr>
        <p:spPr/>
        <p:txBody>
          <a:bodyPr/>
          <a:lstStyle/>
          <a:p>
            <a:fld id="{A8684884-0797-664C-AD6A-BEEC3072C708}"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t>Ultimately, seeds sustain our world.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1" baseline="0" dirty="0" smtClean="0"/>
              <a:t>Click here.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t>And with the </a:t>
            </a:r>
            <a:r>
              <a:rPr lang="en-US" sz="1200" b="1" baseline="0" dirty="0" smtClean="0"/>
              <a:t>world population </a:t>
            </a:r>
            <a:r>
              <a:rPr lang="en-US" sz="1200" b="0" baseline="0" dirty="0" smtClean="0"/>
              <a:t>growing bigger every day … the seed industry has to grow with it!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p>
          <a:p>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i="1" dirty="0" smtClean="0"/>
              <a:t>Click to go to next slide.</a:t>
            </a:r>
          </a:p>
          <a:p>
            <a:endParaRPr lang="en-US" dirty="0"/>
          </a:p>
        </p:txBody>
      </p:sp>
      <p:sp>
        <p:nvSpPr>
          <p:cNvPr id="4" name="Slide Number Placeholder 3"/>
          <p:cNvSpPr>
            <a:spLocks noGrp="1"/>
          </p:cNvSpPr>
          <p:nvPr>
            <p:ph type="sldNum" sz="quarter" idx="10"/>
          </p:nvPr>
        </p:nvSpPr>
        <p:spPr/>
        <p:txBody>
          <a:bodyPr/>
          <a:lstStyle/>
          <a:p>
            <a:fld id="{A8684884-0797-664C-AD6A-BEEC3072C708}"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t>This rapidly-expanding population also puts great strains on the environment.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1" baseline="0" dirty="0" smtClean="0"/>
              <a:t>Click here.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t>The people are increasing … but our planet is not getting any bigger. So another key responsibility of the seed industry is to figure out how to feed, clothe and sustain the population while doing what is best for the environment.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t>All of this means that the seed industry is incredibly important and has a LOT of responsibility as we look toward the future. And for the industry to work … it needs workers!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i="1" dirty="0" smtClean="0"/>
              <a:t>Click to go to next slide.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smtClean="0"/>
          </a:p>
        </p:txBody>
      </p:sp>
      <p:sp>
        <p:nvSpPr>
          <p:cNvPr id="4" name="Slide Number Placeholder 3"/>
          <p:cNvSpPr>
            <a:spLocks noGrp="1"/>
          </p:cNvSpPr>
          <p:nvPr>
            <p:ph type="sldNum" sz="quarter" idx="10"/>
          </p:nvPr>
        </p:nvSpPr>
        <p:spPr/>
        <p:txBody>
          <a:bodyPr/>
          <a:lstStyle/>
          <a:p>
            <a:fld id="{A8684884-0797-664C-AD6A-BEEC3072C708}"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The agriculture industry, which includes the seed industry,</a:t>
            </a:r>
            <a:r>
              <a:rPr lang="en-US" sz="1600" baseline="0" dirty="0" smtClean="0"/>
              <a:t> </a:t>
            </a:r>
            <a:r>
              <a:rPr lang="en-US" sz="1600" dirty="0" smtClean="0"/>
              <a:t>is growing bigger every day, and truly offers something for everyone. </a:t>
            </a:r>
          </a:p>
          <a:p>
            <a:endParaRPr lang="en-US" sz="1600" dirty="0" smtClean="0"/>
          </a:p>
          <a:p>
            <a:r>
              <a:rPr lang="en-US" sz="1600" i="1" dirty="0" smtClean="0"/>
              <a:t>Click</a:t>
            </a:r>
            <a:r>
              <a:rPr lang="en-US" sz="1600" i="1" baseline="0" dirty="0" smtClean="0"/>
              <a:t> here.</a:t>
            </a:r>
            <a:endParaRPr lang="en-US" sz="1600" i="1" dirty="0" smtClean="0"/>
          </a:p>
          <a:p>
            <a:endParaRPr lang="en-US" sz="1600" dirty="0" smtClean="0"/>
          </a:p>
          <a:p>
            <a:r>
              <a:rPr lang="en-US" sz="1600" dirty="0" smtClean="0"/>
              <a:t>And what’s more … it offers </a:t>
            </a:r>
            <a:r>
              <a:rPr lang="en-US" sz="1600" b="1" dirty="0" smtClean="0"/>
              <a:t>52,000 new jobs </a:t>
            </a:r>
            <a:r>
              <a:rPr lang="en-US" sz="1600" dirty="0" smtClean="0"/>
              <a:t>every year</a:t>
            </a:r>
            <a:r>
              <a:rPr lang="en-US" sz="1600" baseline="0" dirty="0" smtClean="0"/>
              <a:t>!</a:t>
            </a:r>
          </a:p>
          <a:p>
            <a:endParaRPr lang="en-US" sz="1600" baseline="0" dirty="0" smtClean="0"/>
          </a:p>
          <a:p>
            <a:endParaRPr lang="en-US" sz="16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600" i="1" dirty="0" smtClean="0"/>
              <a:t>Click to go to next slide.</a:t>
            </a:r>
          </a:p>
          <a:p>
            <a:endParaRPr lang="en-US" sz="1600" dirty="0" smtClean="0"/>
          </a:p>
          <a:p>
            <a:pPr>
              <a:lnSpc>
                <a:spcPct val="90000"/>
              </a:lnSpc>
            </a:pPr>
            <a:r>
              <a:rPr lang="en-US" sz="1600" dirty="0" smtClean="0"/>
              <a:t> </a:t>
            </a:r>
          </a:p>
          <a:p>
            <a:pPr>
              <a:lnSpc>
                <a:spcPct val="90000"/>
              </a:lnSpc>
            </a:pPr>
            <a:endParaRPr lang="en-US" sz="1600" dirty="0" smtClean="0"/>
          </a:p>
          <a:p>
            <a:pPr>
              <a:lnSpc>
                <a:spcPct val="90000"/>
              </a:lnSpc>
            </a:pPr>
            <a:endParaRPr lang="en-US" sz="1600" dirty="0"/>
          </a:p>
        </p:txBody>
      </p:sp>
      <p:sp>
        <p:nvSpPr>
          <p:cNvPr id="4" name="Slide Number Placeholder 3"/>
          <p:cNvSpPr>
            <a:spLocks noGrp="1"/>
          </p:cNvSpPr>
          <p:nvPr>
            <p:ph type="sldNum" sz="quarter" idx="10"/>
          </p:nvPr>
        </p:nvSpPr>
        <p:spPr/>
        <p:txBody>
          <a:bodyPr/>
          <a:lstStyle/>
          <a:p>
            <a:fld id="{A8684884-0797-664C-AD6A-BEEC3072C708}"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lvl="0"/>
            <a:r>
              <a:rPr lang="en-US" sz="1600" b="0" dirty="0" smtClean="0"/>
              <a:t>But let’s go back for a moment,</a:t>
            </a:r>
            <a:r>
              <a:rPr lang="en-US" sz="1600" b="0" baseline="0" dirty="0" smtClean="0"/>
              <a:t> and take a closer look at the products that are made possible by seeds.</a:t>
            </a:r>
          </a:p>
          <a:p>
            <a:pPr lvl="0"/>
            <a:endParaRPr lang="en-US" sz="1600" b="0" baseline="0" dirty="0" smtClean="0"/>
          </a:p>
          <a:p>
            <a:pPr lvl="0"/>
            <a:r>
              <a:rPr lang="en-US" sz="1600" b="0" i="1" baseline="0" dirty="0" smtClean="0"/>
              <a:t>Click here.</a:t>
            </a:r>
            <a:endParaRPr lang="en-US" sz="1600" b="0" dirty="0" smtClean="0"/>
          </a:p>
          <a:p>
            <a:pPr lvl="0" algn="ctr"/>
            <a:endParaRPr lang="en-US" sz="1600" b="1"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smtClean="0">
                <a:sym typeface="Wingdings" pitchFamily="2" charset="2"/>
              </a:rPr>
              <a:t>Fibers – </a:t>
            </a:r>
            <a:r>
              <a:rPr lang="en-US" sz="1600" b="0" dirty="0" smtClean="0">
                <a:sym typeface="Wingdings" pitchFamily="2" charset="2"/>
              </a:rPr>
              <a:t>to make clothes, provide</a:t>
            </a:r>
            <a:r>
              <a:rPr lang="en-US" sz="1600" b="0" baseline="0" dirty="0" smtClean="0">
                <a:sym typeface="Wingdings" pitchFamily="2" charset="2"/>
              </a:rPr>
              <a:t> blankets, curtains at the window to save energy/our precious utilities, and more </a:t>
            </a:r>
            <a:endParaRPr lang="en-US" sz="1600" b="0" dirty="0" smtClean="0">
              <a:sym typeface="Wingdings" pitchFamily="2" charset="2"/>
            </a:endParaRPr>
          </a:p>
          <a:p>
            <a:pPr lvl="0" algn="l"/>
            <a:r>
              <a:rPr lang="en-US" sz="1600" b="1" dirty="0" smtClean="0">
                <a:sym typeface="Wingdings" pitchFamily="2" charset="2"/>
              </a:rPr>
              <a:t>Animal</a:t>
            </a:r>
            <a:r>
              <a:rPr lang="en-US" sz="1600" b="1" baseline="0" dirty="0" smtClean="0">
                <a:sym typeface="Wingdings" pitchFamily="2" charset="2"/>
              </a:rPr>
              <a:t> Feed – </a:t>
            </a:r>
            <a:r>
              <a:rPr lang="en-US" sz="1600" b="0" baseline="0" dirty="0" smtClean="0">
                <a:sym typeface="Wingdings" pitchFamily="2" charset="2"/>
              </a:rPr>
              <a:t>which in turn feed people around the world</a:t>
            </a:r>
            <a:endParaRPr lang="en-US" sz="1600" b="1" baseline="0" dirty="0" smtClean="0">
              <a:sym typeface="Wingdings"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smtClean="0">
                <a:sym typeface="Wingdings" pitchFamily="2" charset="2"/>
              </a:rPr>
              <a:t>Food – </a:t>
            </a:r>
            <a:r>
              <a:rPr lang="en-US" sz="1600" b="0" dirty="0" smtClean="0">
                <a:sym typeface="Wingdings" pitchFamily="2" charset="2"/>
              </a:rPr>
              <a:t>crops that put</a:t>
            </a:r>
            <a:r>
              <a:rPr lang="en-US" sz="1600" b="0" baseline="0" dirty="0" smtClean="0">
                <a:sym typeface="Wingdings" pitchFamily="2" charset="2"/>
              </a:rPr>
              <a:t> dinner on the table every night</a:t>
            </a:r>
            <a:endParaRPr lang="en-US" sz="1600" b="1" dirty="0" smtClean="0">
              <a:sym typeface="Wingdings"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smtClean="0">
                <a:sym typeface="Wingdings" pitchFamily="2" charset="2"/>
              </a:rPr>
              <a:t>Fuel –</a:t>
            </a:r>
            <a:r>
              <a:rPr lang="en-US" sz="1600" b="0" dirty="0" smtClean="0">
                <a:sym typeface="Wingdings" pitchFamily="2" charset="2"/>
              </a:rPr>
              <a:t> this is especially important</a:t>
            </a:r>
            <a:r>
              <a:rPr lang="en-US" sz="1600" b="0" baseline="0" dirty="0" smtClean="0">
                <a:sym typeface="Wingdings" pitchFamily="2" charset="2"/>
              </a:rPr>
              <a:t> as the world seeks solutions to the energy crisis, with alternative energy sources like corn</a:t>
            </a:r>
            <a:endParaRPr lang="en-US" sz="1600" b="1" dirty="0" smtClean="0">
              <a:sym typeface="Wingdings" pitchFamily="2" charset="2"/>
            </a:endParaRPr>
          </a:p>
          <a:p>
            <a:pPr lvl="0" algn="l"/>
            <a:r>
              <a:rPr lang="en-US" sz="1600" b="1" baseline="0" dirty="0" smtClean="0">
                <a:sym typeface="Wingdings" pitchFamily="2" charset="2"/>
              </a:rPr>
              <a:t>Grass and Turf </a:t>
            </a:r>
            <a:r>
              <a:rPr lang="en-US" sz="1600" b="0" baseline="0" dirty="0" smtClean="0">
                <a:sym typeface="Wingdings" pitchFamily="2" charset="2"/>
              </a:rPr>
              <a:t>– not only does this add to the quality of life (like football fields, golf courses and walking in bare feet through the grass) … but it helps put oxygen back into the environment</a:t>
            </a:r>
            <a:endParaRPr lang="en-US" sz="1600" b="1" baseline="0" dirty="0" smtClean="0">
              <a:sym typeface="Wingdings" pitchFamily="2" charset="2"/>
            </a:endParaRPr>
          </a:p>
          <a:p>
            <a:pPr lvl="0" algn="l"/>
            <a:r>
              <a:rPr lang="en-US" sz="1600" b="1" baseline="0" dirty="0" smtClean="0">
                <a:sym typeface="Wingdings" pitchFamily="2" charset="2"/>
              </a:rPr>
              <a:t>Our personal environment – </a:t>
            </a:r>
            <a:r>
              <a:rPr lang="en-US" sz="1600" b="0" baseline="0" dirty="0" smtClean="0">
                <a:sym typeface="Wingdings" pitchFamily="2" charset="2"/>
              </a:rPr>
              <a:t>even a plant on the windowsill that “pretties up” our daily lives!</a:t>
            </a:r>
            <a:endParaRPr lang="en-US" sz="1600" b="1" baseline="0" dirty="0" smtClean="0">
              <a:sym typeface="Wingdings" pitchFamily="2" charset="2"/>
            </a:endParaRPr>
          </a:p>
          <a:p>
            <a:pPr lvl="0" algn="l"/>
            <a:endParaRPr lang="en-US" sz="1600" b="1" baseline="0" dirty="0" smtClean="0">
              <a:sym typeface="Wingdings" pitchFamily="2" charset="2"/>
            </a:endParaRPr>
          </a:p>
          <a:p>
            <a:pPr lvl="0" algn="l"/>
            <a:r>
              <a:rPr lang="en-US" sz="1600" b="0" baseline="0" dirty="0" smtClean="0">
                <a:sym typeface="Wingdings" pitchFamily="2" charset="2"/>
              </a:rPr>
              <a:t>And so many things of the things we use in our daily lives all hav</a:t>
            </a:r>
            <a:r>
              <a:rPr lang="en-US" sz="1600" i="0" dirty="0" smtClean="0"/>
              <a:t>e</a:t>
            </a:r>
            <a:r>
              <a:rPr lang="en-US" sz="1600" i="0" baseline="0" dirty="0" smtClean="0"/>
              <a:t> ONE thing in common.</a:t>
            </a:r>
          </a:p>
          <a:p>
            <a:pPr lvl="0" algn="l"/>
            <a:endParaRPr lang="en-US" sz="1600" i="0" baseline="0" dirty="0" smtClean="0"/>
          </a:p>
          <a:p>
            <a:pPr lvl="0" algn="l"/>
            <a:endParaRPr lang="en-US" sz="1600" i="0"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i="1" dirty="0" smtClean="0"/>
              <a:t>Click to go to next slide.</a:t>
            </a:r>
          </a:p>
          <a:p>
            <a:pPr lvl="0" algn="l"/>
            <a:endParaRPr lang="en-US" sz="1600" i="0" baseline="0" dirty="0" smtClean="0"/>
          </a:p>
          <a:p>
            <a:pPr lvl="0" algn="l"/>
            <a:endParaRPr lang="en-US" sz="1600" i="0"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i="0" baseline="0" dirty="0" smtClean="0"/>
          </a:p>
          <a:p>
            <a:pPr lvl="0"/>
            <a:endParaRPr lang="en-US" sz="1600" i="0" baseline="0" dirty="0" smtClean="0"/>
          </a:p>
          <a:p>
            <a:pPr lvl="0"/>
            <a:endParaRPr lang="en-US" sz="1600" i="0" dirty="0" smtClean="0"/>
          </a:p>
          <a:p>
            <a:pPr lvl="0"/>
            <a:endParaRPr lang="en-US" dirty="0" smtClean="0"/>
          </a:p>
          <a:p>
            <a:pPr lvl="0"/>
            <a:r>
              <a:rPr lang="en-US" sz="1200" kern="1200" dirty="0" smtClean="0">
                <a:solidFill>
                  <a:schemeClr val="tx1"/>
                </a:solidFill>
                <a:latin typeface="+mn-lt"/>
                <a:ea typeface="+mn-ea"/>
                <a:cs typeface="+mn-cs"/>
              </a:rPr>
              <a:t> </a:t>
            </a:r>
          </a:p>
          <a:p>
            <a:endParaRPr lang="en-US" sz="1200" kern="120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A8684884-0797-664C-AD6A-BEEC3072C708}"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600" dirty="0" smtClean="0"/>
              <a:t>They</a:t>
            </a:r>
            <a:r>
              <a:rPr lang="en-US" sz="1600" baseline="0" dirty="0" smtClean="0"/>
              <a:t> all begin with …</a:t>
            </a:r>
            <a:endParaRPr lang="en-US" sz="1600" dirty="0" smtClean="0"/>
          </a:p>
          <a:p>
            <a:pPr lvl="0" algn="ctr"/>
            <a:endParaRPr lang="en-US" sz="1600" b="1" dirty="0" smtClean="0"/>
          </a:p>
          <a:p>
            <a:pPr lvl="0" algn="ctr"/>
            <a:r>
              <a:rPr lang="en-US" sz="1600" b="1" kern="1200" dirty="0" smtClean="0">
                <a:solidFill>
                  <a:schemeClr val="tx1"/>
                </a:solidFill>
                <a:latin typeface="+mn-lt"/>
                <a:ea typeface="+mn-ea"/>
                <a:cs typeface="+mn-cs"/>
              </a:rPr>
              <a:t>SEEDS!</a:t>
            </a:r>
            <a:endParaRPr lang="en-US" sz="1200" b="1" kern="1200" dirty="0" smtClean="0">
              <a:solidFill>
                <a:schemeClr val="tx1"/>
              </a:solidFill>
              <a:latin typeface="+mn-lt"/>
              <a:ea typeface="+mn-ea"/>
              <a:cs typeface="+mn-cs"/>
            </a:endParaRPr>
          </a:p>
          <a:p>
            <a:endParaRPr lang="en-US" dirty="0" smtClean="0"/>
          </a:p>
          <a:p>
            <a:r>
              <a:rPr lang="en-US" sz="1600" dirty="0" smtClean="0"/>
              <a:t>Seeds provide all of those things.</a:t>
            </a:r>
            <a:r>
              <a:rPr lang="en-US" sz="1600" baseline="0" dirty="0" smtClean="0"/>
              <a:t> </a:t>
            </a:r>
            <a:r>
              <a:rPr lang="en-US" sz="1600" dirty="0" smtClean="0"/>
              <a:t>But I’m sure what you’re really wondering is: </a:t>
            </a:r>
            <a:r>
              <a:rPr lang="en-US" sz="1600" b="1" dirty="0" smtClean="0"/>
              <a:t>what can this industry do for </a:t>
            </a:r>
            <a:r>
              <a:rPr lang="en-US" sz="1600" b="1" u="sng" dirty="0" smtClean="0"/>
              <a:t>your career</a:t>
            </a:r>
            <a:r>
              <a:rPr lang="en-US" sz="1600" b="1" dirty="0" smtClean="0"/>
              <a:t>?  </a:t>
            </a:r>
          </a:p>
          <a:p>
            <a:endParaRPr lang="en-US" sz="1600" b="1" dirty="0" smtClean="0"/>
          </a:p>
          <a:p>
            <a:endParaRPr lang="en-US" sz="1600" b="1" dirty="0" smtClean="0"/>
          </a:p>
          <a:p>
            <a:pPr lvl="0" algn="l"/>
            <a:endParaRPr lang="en-US" sz="1600" i="0"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i="1" dirty="0" smtClean="0"/>
              <a:t>Click to go to next slide.</a:t>
            </a:r>
          </a:p>
          <a:p>
            <a:endParaRPr lang="en-US" sz="1600" b="1" dirty="0" smtClean="0"/>
          </a:p>
          <a:p>
            <a:endParaRPr lang="en-US" sz="1600" dirty="0" smtClean="0"/>
          </a:p>
          <a:p>
            <a:endParaRPr lang="en-US" sz="1600" b="1" dirty="0" smtClean="0"/>
          </a:p>
        </p:txBody>
      </p:sp>
      <p:sp>
        <p:nvSpPr>
          <p:cNvPr id="4" name="Slide Number Placeholder 3"/>
          <p:cNvSpPr>
            <a:spLocks noGrp="1"/>
          </p:cNvSpPr>
          <p:nvPr>
            <p:ph type="sldNum" sz="quarter" idx="10"/>
          </p:nvPr>
        </p:nvSpPr>
        <p:spPr/>
        <p:txBody>
          <a:bodyPr/>
          <a:lstStyle/>
          <a:p>
            <a:fld id="{A8684884-0797-664C-AD6A-BEEC3072C708}"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182296-3A76-914E-9E5A-74A7F1E82A79}" type="datetimeFigureOut">
              <a:rPr lang="en-US" smtClean="0"/>
              <a:pPr/>
              <a:t>7/27/2016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732C60-50CF-C144-BB1D-3075A0B485F2}" type="slidenum">
              <a:rPr lang="en-US" smtClean="0"/>
              <a:pPr/>
              <a:t>‹#›</a:t>
            </a:fld>
            <a:endParaRPr lang="en-US" dirty="0"/>
          </a:p>
        </p:txBody>
      </p:sp>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182296-3A76-914E-9E5A-74A7F1E82A79}" type="datetimeFigureOut">
              <a:rPr lang="en-US" smtClean="0"/>
              <a:pPr/>
              <a:t>7/27/2016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732C60-50CF-C144-BB1D-3075A0B485F2}" type="slidenum">
              <a:rPr lang="en-US" smtClean="0"/>
              <a:pPr/>
              <a:t>‹#›</a:t>
            </a:fld>
            <a:endParaRPr lang="en-US" dirty="0"/>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182296-3A76-914E-9E5A-74A7F1E82A79}" type="datetimeFigureOut">
              <a:rPr lang="en-US" smtClean="0"/>
              <a:pPr/>
              <a:t>7/27/2016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732C60-50CF-C144-BB1D-3075A0B485F2}" type="slidenum">
              <a:rPr lang="en-US" smtClean="0"/>
              <a:pPr/>
              <a:t>‹#›</a:t>
            </a:fld>
            <a:endParaRPr lang="en-US" dirty="0"/>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182296-3A76-914E-9E5A-74A7F1E82A79}" type="datetimeFigureOut">
              <a:rPr lang="en-US" smtClean="0"/>
              <a:pPr/>
              <a:t>7/27/2016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732C60-50CF-C144-BB1D-3075A0B485F2}" type="slidenum">
              <a:rPr lang="en-US" smtClean="0"/>
              <a:pPr/>
              <a:t>‹#›</a:t>
            </a:fld>
            <a:endParaRPr lang="en-US" dirty="0"/>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182296-3A76-914E-9E5A-74A7F1E82A79}" type="datetimeFigureOut">
              <a:rPr lang="en-US" smtClean="0"/>
              <a:pPr/>
              <a:t>7/27/2016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732C60-50CF-C144-BB1D-3075A0B485F2}" type="slidenum">
              <a:rPr lang="en-US" smtClean="0"/>
              <a:pPr/>
              <a:t>‹#›</a:t>
            </a:fld>
            <a:endParaRPr lang="en-US" dirty="0"/>
          </a:p>
        </p:txBody>
      </p:sp>
    </p:spTree>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182296-3A76-914E-9E5A-74A7F1E82A79}" type="datetimeFigureOut">
              <a:rPr lang="en-US" smtClean="0"/>
              <a:pPr/>
              <a:t>7/27/2016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1732C60-50CF-C144-BB1D-3075A0B485F2}" type="slidenum">
              <a:rPr lang="en-US" smtClean="0"/>
              <a:pPr/>
              <a:t>‹#›</a:t>
            </a:fld>
            <a:endParaRPr lang="en-US" dirty="0"/>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182296-3A76-914E-9E5A-74A7F1E82A79}" type="datetimeFigureOut">
              <a:rPr lang="en-US" smtClean="0"/>
              <a:pPr/>
              <a:t>7/27/2016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1732C60-50CF-C144-BB1D-3075A0B485F2}" type="slidenum">
              <a:rPr lang="en-US" smtClean="0"/>
              <a:pPr/>
              <a:t>‹#›</a:t>
            </a:fld>
            <a:endParaRPr lang="en-US" dirty="0"/>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182296-3A76-914E-9E5A-74A7F1E82A79}" type="datetimeFigureOut">
              <a:rPr lang="en-US" smtClean="0"/>
              <a:pPr/>
              <a:t>7/27/2016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1732C60-50CF-C144-BB1D-3075A0B485F2}" type="slidenum">
              <a:rPr lang="en-US" smtClean="0"/>
              <a:pPr/>
              <a:t>‹#›</a:t>
            </a:fld>
            <a:endParaRPr lang="en-US" dirty="0"/>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182296-3A76-914E-9E5A-74A7F1E82A79}" type="datetimeFigureOut">
              <a:rPr lang="en-US" smtClean="0"/>
              <a:pPr/>
              <a:t>7/27/2016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1732C60-50CF-C144-BB1D-3075A0B485F2}" type="slidenum">
              <a:rPr lang="en-US" smtClean="0"/>
              <a:pPr/>
              <a:t>‹#›</a:t>
            </a:fld>
            <a:endParaRPr lang="en-US" dirty="0"/>
          </a:p>
        </p:txBody>
      </p:sp>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182296-3A76-914E-9E5A-74A7F1E82A79}" type="datetimeFigureOut">
              <a:rPr lang="en-US" smtClean="0"/>
              <a:pPr/>
              <a:t>7/27/2016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1732C60-50CF-C144-BB1D-3075A0B485F2}" type="slidenum">
              <a:rPr lang="en-US" smtClean="0"/>
              <a:pPr/>
              <a:t>‹#›</a:t>
            </a:fld>
            <a:endParaRPr lang="en-US" dirty="0"/>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182296-3A76-914E-9E5A-74A7F1E82A79}" type="datetimeFigureOut">
              <a:rPr lang="en-US" smtClean="0"/>
              <a:pPr/>
              <a:t>7/27/2016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1732C60-50CF-C144-BB1D-3075A0B485F2}" type="slidenum">
              <a:rPr lang="en-US" smtClean="0"/>
              <a:pPr/>
              <a:t>‹#›</a:t>
            </a:fld>
            <a:endParaRPr lang="en-US" dirty="0"/>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182296-3A76-914E-9E5A-74A7F1E82A79}" type="datetimeFigureOut">
              <a:rPr lang="en-US" smtClean="0"/>
              <a:pPr/>
              <a:t>7/27/2016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732C60-50CF-C144-BB1D-3075A0B485F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7.pdf"/><Relationship Id="rId18" Type="http://schemas.openxmlformats.org/officeDocument/2006/relationships/image" Target="../media/image24.png"/><Relationship Id="rId26" Type="http://schemas.openxmlformats.org/officeDocument/2006/relationships/image" Target="../media/image28.png"/><Relationship Id="rId3" Type="http://schemas.openxmlformats.org/officeDocument/2006/relationships/image" Target="../media/image27.pdf"/><Relationship Id="rId21" Type="http://schemas.openxmlformats.org/officeDocument/2006/relationships/image" Target="../media/image45.pdf"/><Relationship Id="rId7" Type="http://schemas.openxmlformats.org/officeDocument/2006/relationships/image" Target="../media/image31.pdf"/><Relationship Id="rId12" Type="http://schemas.openxmlformats.org/officeDocument/2006/relationships/image" Target="../media/image21.png"/><Relationship Id="rId17" Type="http://schemas.openxmlformats.org/officeDocument/2006/relationships/image" Target="../media/image41.pdf"/><Relationship Id="rId25" Type="http://schemas.openxmlformats.org/officeDocument/2006/relationships/image" Target="../media/image49.pdf"/><Relationship Id="rId2" Type="http://schemas.openxmlformats.org/officeDocument/2006/relationships/notesSlide" Target="../notesSlides/notesSlide10.xml"/><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image" Target="../media/image53.pdf"/><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35.pdf"/><Relationship Id="rId24" Type="http://schemas.openxmlformats.org/officeDocument/2006/relationships/image" Target="../media/image27.png"/><Relationship Id="rId5" Type="http://schemas.openxmlformats.org/officeDocument/2006/relationships/image" Target="../media/image29.pdf"/><Relationship Id="rId15" Type="http://schemas.openxmlformats.org/officeDocument/2006/relationships/image" Target="../media/image39.pdf"/><Relationship Id="rId23" Type="http://schemas.openxmlformats.org/officeDocument/2006/relationships/image" Target="../media/image47.pdf"/><Relationship Id="rId28" Type="http://schemas.openxmlformats.org/officeDocument/2006/relationships/image" Target="../media/image29.png"/><Relationship Id="rId10" Type="http://schemas.openxmlformats.org/officeDocument/2006/relationships/image" Target="../media/image20.png"/><Relationship Id="rId19" Type="http://schemas.openxmlformats.org/officeDocument/2006/relationships/image" Target="../media/image43.pdf"/><Relationship Id="rId4" Type="http://schemas.openxmlformats.org/officeDocument/2006/relationships/image" Target="../media/image17.png"/><Relationship Id="rId9" Type="http://schemas.openxmlformats.org/officeDocument/2006/relationships/image" Target="../media/image33.pdf"/><Relationship Id="rId14" Type="http://schemas.openxmlformats.org/officeDocument/2006/relationships/image" Target="../media/image22.png"/><Relationship Id="rId22" Type="http://schemas.openxmlformats.org/officeDocument/2006/relationships/image" Target="../media/image26.png"/><Relationship Id="rId27" Type="http://schemas.openxmlformats.org/officeDocument/2006/relationships/image" Target="../media/image51.pdf"/><Relationship Id="rId30"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65.pdf"/><Relationship Id="rId18" Type="http://schemas.openxmlformats.org/officeDocument/2006/relationships/image" Target="../media/image38.png"/><Relationship Id="rId26" Type="http://schemas.openxmlformats.org/officeDocument/2006/relationships/image" Target="../media/image42.png"/><Relationship Id="rId3" Type="http://schemas.openxmlformats.org/officeDocument/2006/relationships/image" Target="../media/image55.pdf"/><Relationship Id="rId21" Type="http://schemas.openxmlformats.org/officeDocument/2006/relationships/image" Target="../media/image73.pdf"/><Relationship Id="rId7" Type="http://schemas.openxmlformats.org/officeDocument/2006/relationships/image" Target="../media/image59.pdf"/><Relationship Id="rId12" Type="http://schemas.openxmlformats.org/officeDocument/2006/relationships/image" Target="../media/image35.png"/><Relationship Id="rId17" Type="http://schemas.openxmlformats.org/officeDocument/2006/relationships/image" Target="../media/image69.pdf"/><Relationship Id="rId25" Type="http://schemas.openxmlformats.org/officeDocument/2006/relationships/image" Target="../media/image77.pdf"/><Relationship Id="rId2" Type="http://schemas.openxmlformats.org/officeDocument/2006/relationships/notesSlide" Target="../notesSlides/notesSlide11.xml"/><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63.pdf"/><Relationship Id="rId24" Type="http://schemas.openxmlformats.org/officeDocument/2006/relationships/image" Target="../media/image41.png"/><Relationship Id="rId5" Type="http://schemas.openxmlformats.org/officeDocument/2006/relationships/image" Target="../media/image57.pdf"/><Relationship Id="rId15" Type="http://schemas.openxmlformats.org/officeDocument/2006/relationships/image" Target="../media/image67.pdf"/><Relationship Id="rId23" Type="http://schemas.openxmlformats.org/officeDocument/2006/relationships/image" Target="../media/image75.pdf"/><Relationship Id="rId10" Type="http://schemas.openxmlformats.org/officeDocument/2006/relationships/image" Target="../media/image34.png"/><Relationship Id="rId19" Type="http://schemas.openxmlformats.org/officeDocument/2006/relationships/image" Target="../media/image71.pdf"/><Relationship Id="rId4" Type="http://schemas.openxmlformats.org/officeDocument/2006/relationships/image" Target="../media/image31.png"/><Relationship Id="rId9" Type="http://schemas.openxmlformats.org/officeDocument/2006/relationships/image" Target="../media/image61.pdf"/><Relationship Id="rId14" Type="http://schemas.openxmlformats.org/officeDocument/2006/relationships/image" Target="../media/image36.png"/><Relationship Id="rId22"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79.pd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81.pd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83.pdf"/><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10.pd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85.pdf"/><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0.pdf"/><Relationship Id="rId5" Type="http://schemas.openxmlformats.org/officeDocument/2006/relationships/image" Target="../media/image47.png"/><Relationship Id="rId4" Type="http://schemas.openxmlformats.org/officeDocument/2006/relationships/image" Target="../media/image88.pdf"/></Relationships>
</file>

<file path=ppt/slides/_rels/slide16.xml.rels><?xml version="1.0" encoding="UTF-8" standalone="yes"?>
<Relationships xmlns="http://schemas.openxmlformats.org/package/2006/relationships"><Relationship Id="rId3" Type="http://schemas.openxmlformats.org/officeDocument/2006/relationships/image" Target="../media/image92.pd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94.pdf"/><Relationship Id="rId7" Type="http://schemas.openxmlformats.org/officeDocument/2006/relationships/image" Target="../media/image52.tif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96.pdf"/><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94.pd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94.pd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pdf"/><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94.pd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00.pdf"/><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94.pd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94.pd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5.pd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df"/><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d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4.pdf"/><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6.pdf"/><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5.jpeg"/><Relationship Id="rId5" Type="http://schemas.openxmlformats.org/officeDocument/2006/relationships/image" Target="../media/image18.pdf"/><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22.pdf"/></Relationships>
</file>

<file path=ppt/slides/_rels/slide9.xml.rels><?xml version="1.0" encoding="UTF-8" standalone="yes"?>
<Relationships xmlns="http://schemas.openxmlformats.org/package/2006/relationships"><Relationship Id="rId3" Type="http://schemas.openxmlformats.org/officeDocument/2006/relationships/image" Target="../media/image25.pd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5925" y="3277143"/>
            <a:ext cx="8229600" cy="2592890"/>
          </a:xfrm>
        </p:spPr>
        <p:txBody>
          <a:bodyPr anchor="t">
            <a:normAutofit/>
          </a:bodyPr>
          <a:lstStyle/>
          <a:p>
            <a:r>
              <a:rPr lang="en-US" sz="5400" dirty="0" smtClean="0">
                <a:solidFill>
                  <a:schemeClr val="bg1"/>
                </a:solidFill>
                <a:latin typeface="AntiqueOliT"/>
                <a:cs typeface="Calibri (Headings)"/>
              </a:rPr>
              <a:t>Looking for a Career?</a:t>
            </a:r>
            <a:endParaRPr lang="en-US" sz="5400" dirty="0">
              <a:solidFill>
                <a:schemeClr val="bg1"/>
              </a:solidFill>
              <a:latin typeface="AntiqueOliT"/>
              <a:cs typeface="Calibri (Headings)"/>
            </a:endParaRPr>
          </a:p>
        </p:txBody>
      </p:sp>
      <p:sp>
        <p:nvSpPr>
          <p:cNvPr id="5" name="TextBox 4"/>
          <p:cNvSpPr txBox="1"/>
          <p:nvPr/>
        </p:nvSpPr>
        <p:spPr>
          <a:xfrm>
            <a:off x="3272254" y="1534657"/>
            <a:ext cx="2956267" cy="1446550"/>
          </a:xfrm>
          <a:prstGeom prst="rect">
            <a:avLst/>
          </a:prstGeom>
          <a:noFill/>
          <a:effectLst>
            <a:outerShdw blurRad="50800" dist="38100" dir="2700000">
              <a:srgbClr val="000000">
                <a:alpha val="43000"/>
              </a:srgbClr>
            </a:outerShdw>
          </a:effectLst>
        </p:spPr>
        <p:txBody>
          <a:bodyPr wrap="square" rtlCol="0">
            <a:spAutoFit/>
          </a:bodyPr>
          <a:lstStyle/>
          <a:p>
            <a:r>
              <a:rPr lang="en-US" sz="8800" cap="all" dirty="0" smtClean="0">
                <a:ln w="31750" cap="flat" cmpd="sng" algn="ctr">
                  <a:noFill/>
                  <a:prstDash val="solid"/>
                  <a:round/>
                  <a:headEnd type="none" w="med" len="med"/>
                  <a:tailEnd type="none" w="med" len="med"/>
                </a:ln>
                <a:solidFill>
                  <a:schemeClr val="bg1"/>
                </a:solidFill>
                <a:latin typeface="AntiqueOliT"/>
                <a:cs typeface="Calibri (Headings)"/>
              </a:rPr>
              <a:t>Hey! </a:t>
            </a:r>
            <a:endParaRPr lang="en-US" sz="8800" cap="all" dirty="0">
              <a:ln w="31750" cap="flat" cmpd="sng" algn="ctr">
                <a:noFill/>
                <a:prstDash val="solid"/>
                <a:round/>
                <a:headEnd type="none" w="med" len="med"/>
                <a:tailEnd type="none" w="med" len="med"/>
              </a:ln>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0" y="5486400"/>
            <a:ext cx="9144000" cy="1371600"/>
          </a:xfrm>
          <a:prstGeom prst="rect">
            <a:avLst/>
          </a:prstGeom>
        </p:spPr>
      </p:pic>
      <p:pic>
        <p:nvPicPr>
          <p:cNvPr id="8" name="Picture 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4563140" y="5486400"/>
            <a:ext cx="863600" cy="736600"/>
          </a:xfrm>
          <a:prstGeom prst="rect">
            <a:avLst/>
          </a:prstGeom>
        </p:spPr>
      </p:pic>
      <p:pic>
        <p:nvPicPr>
          <p:cNvPr id="9" name="Pictur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3324890" y="795534"/>
            <a:ext cx="2476500" cy="5114993"/>
          </a:xfrm>
          <a:prstGeom prst="rect">
            <a:avLst/>
          </a:prstGeom>
        </p:spPr>
      </p:pic>
      <p:pic>
        <p:nvPicPr>
          <p:cNvPr id="10" name="Picture 9"/>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10"/>
              <a:stretch>
                <a:fillRect/>
              </a:stretch>
            </p:blipFill>
          </mc:Fallback>
        </mc:AlternateContent>
        <p:spPr>
          <a:xfrm>
            <a:off x="4604415" y="5556185"/>
            <a:ext cx="863600" cy="736600"/>
          </a:xfrm>
          <a:prstGeom prst="rect">
            <a:avLst/>
          </a:prstGeom>
        </p:spPr>
      </p:pic>
      <p:pic>
        <p:nvPicPr>
          <p:cNvPr id="22" name="Picture 21"/>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1"/>
              <a:stretch>
                <a:fillRect/>
              </a:stretch>
            </p:blipFill>
          </mc:Choice>
          <mc:Fallback>
            <p:blipFill>
              <a:blip r:embed="rId12"/>
              <a:stretch>
                <a:fillRect/>
              </a:stretch>
            </p:blipFill>
          </mc:Fallback>
        </mc:AlternateContent>
        <p:spPr>
          <a:xfrm>
            <a:off x="1293170" y="4455857"/>
            <a:ext cx="4229100" cy="876300"/>
          </a:xfrm>
          <a:prstGeom prst="rect">
            <a:avLst/>
          </a:prstGeom>
        </p:spPr>
      </p:pic>
      <p:pic>
        <p:nvPicPr>
          <p:cNvPr id="30" name="Picture 29"/>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3"/>
              <a:stretch>
                <a:fillRect/>
              </a:stretch>
            </p:blipFill>
          </mc:Choice>
          <mc:Fallback>
            <p:blipFill>
              <a:blip r:embed="rId14"/>
              <a:stretch>
                <a:fillRect/>
              </a:stretch>
            </p:blipFill>
          </mc:Fallback>
        </mc:AlternateContent>
        <p:spPr>
          <a:xfrm>
            <a:off x="2177235" y="175221"/>
            <a:ext cx="5346700" cy="1066800"/>
          </a:xfrm>
          <a:prstGeom prst="rect">
            <a:avLst/>
          </a:prstGeom>
        </p:spPr>
      </p:pic>
      <p:pic>
        <p:nvPicPr>
          <p:cNvPr id="16" name="Picture 1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5"/>
              <a:stretch>
                <a:fillRect/>
              </a:stretch>
            </p:blipFill>
          </mc:Choice>
          <mc:Fallback>
            <p:blipFill>
              <a:blip r:embed="rId16"/>
              <a:stretch>
                <a:fillRect/>
              </a:stretch>
            </p:blipFill>
          </mc:Fallback>
        </mc:AlternateContent>
        <p:spPr>
          <a:xfrm>
            <a:off x="5718560" y="3576901"/>
            <a:ext cx="3035300" cy="1117600"/>
          </a:xfrm>
          <a:prstGeom prst="rect">
            <a:avLst/>
          </a:prstGeom>
        </p:spPr>
      </p:pic>
      <p:pic>
        <p:nvPicPr>
          <p:cNvPr id="17" name="Picture 1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7"/>
              <a:stretch>
                <a:fillRect/>
              </a:stretch>
            </p:blipFill>
          </mc:Choice>
          <mc:Fallback>
            <p:blipFill>
              <a:blip r:embed="rId18"/>
              <a:stretch>
                <a:fillRect/>
              </a:stretch>
            </p:blipFill>
          </mc:Fallback>
        </mc:AlternateContent>
        <p:spPr>
          <a:xfrm>
            <a:off x="2428550" y="3647323"/>
            <a:ext cx="2362200" cy="939800"/>
          </a:xfrm>
          <a:prstGeom prst="rect">
            <a:avLst/>
          </a:prstGeom>
        </p:spPr>
      </p:pic>
      <p:pic>
        <p:nvPicPr>
          <p:cNvPr id="18" name="Picture 1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9"/>
              <a:stretch>
                <a:fillRect/>
              </a:stretch>
            </p:blipFill>
          </mc:Choice>
          <mc:Fallback>
            <p:blipFill>
              <a:blip r:embed="rId20"/>
              <a:stretch>
                <a:fillRect/>
              </a:stretch>
            </p:blipFill>
          </mc:Fallback>
        </mc:AlternateContent>
        <p:spPr>
          <a:xfrm>
            <a:off x="4928800" y="2682123"/>
            <a:ext cx="3632200" cy="965200"/>
          </a:xfrm>
          <a:prstGeom prst="rect">
            <a:avLst/>
          </a:prstGeom>
        </p:spPr>
      </p:pic>
      <p:pic>
        <p:nvPicPr>
          <p:cNvPr id="19" name="Picture 1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1"/>
              <a:stretch>
                <a:fillRect/>
              </a:stretch>
            </p:blipFill>
          </mc:Choice>
          <mc:Fallback>
            <p:blipFill>
              <a:blip r:embed="rId22"/>
              <a:stretch>
                <a:fillRect/>
              </a:stretch>
            </p:blipFill>
          </mc:Fallback>
        </mc:AlternateContent>
        <p:spPr>
          <a:xfrm>
            <a:off x="336540" y="3095687"/>
            <a:ext cx="3581400" cy="901700"/>
          </a:xfrm>
          <a:prstGeom prst="rect">
            <a:avLst/>
          </a:prstGeom>
        </p:spPr>
      </p:pic>
      <p:pic>
        <p:nvPicPr>
          <p:cNvPr id="20" name="Picture 19"/>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3"/>
              <a:stretch>
                <a:fillRect/>
              </a:stretch>
            </p:blipFill>
          </mc:Choice>
          <mc:Fallback>
            <p:blipFill>
              <a:blip r:embed="rId24"/>
              <a:stretch>
                <a:fillRect/>
              </a:stretch>
            </p:blipFill>
          </mc:Fallback>
        </mc:AlternateContent>
        <p:spPr>
          <a:xfrm>
            <a:off x="250235" y="2207221"/>
            <a:ext cx="3314700" cy="736600"/>
          </a:xfrm>
          <a:prstGeom prst="rect">
            <a:avLst/>
          </a:prstGeom>
        </p:spPr>
      </p:pic>
      <p:pic>
        <p:nvPicPr>
          <p:cNvPr id="21" name="Picture 20"/>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5"/>
              <a:stretch>
                <a:fillRect/>
              </a:stretch>
            </p:blipFill>
          </mc:Choice>
          <mc:Fallback>
            <p:blipFill>
              <a:blip r:embed="rId26"/>
              <a:stretch>
                <a:fillRect/>
              </a:stretch>
            </p:blipFill>
          </mc:Fallback>
        </mc:AlternateContent>
        <p:spPr>
          <a:xfrm>
            <a:off x="3888935" y="988307"/>
            <a:ext cx="3797300" cy="673100"/>
          </a:xfrm>
          <a:prstGeom prst="rect">
            <a:avLst/>
          </a:prstGeom>
        </p:spPr>
      </p:pic>
      <p:pic>
        <p:nvPicPr>
          <p:cNvPr id="29" name="Picture 2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7"/>
              <a:stretch>
                <a:fillRect/>
              </a:stretch>
            </p:blipFill>
          </mc:Choice>
          <mc:Fallback>
            <p:blipFill>
              <a:blip r:embed="rId28"/>
              <a:stretch>
                <a:fillRect/>
              </a:stretch>
            </p:blipFill>
          </mc:Fallback>
        </mc:AlternateContent>
        <p:spPr>
          <a:xfrm>
            <a:off x="639120" y="988307"/>
            <a:ext cx="2768600" cy="1041400"/>
          </a:xfrm>
          <a:prstGeom prst="rect">
            <a:avLst/>
          </a:prstGeom>
        </p:spPr>
      </p:pic>
      <p:pic>
        <p:nvPicPr>
          <p:cNvPr id="25" name="Picture 2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9"/>
              <a:stretch>
                <a:fillRect/>
              </a:stretch>
            </p:blipFill>
          </mc:Choice>
          <mc:Fallback>
            <p:blipFill>
              <a:blip r:embed="rId30"/>
              <a:stretch>
                <a:fillRect/>
              </a:stretch>
            </p:blipFill>
          </mc:Fallback>
        </mc:AlternateContent>
        <p:spPr>
          <a:xfrm>
            <a:off x="3762611" y="1877551"/>
            <a:ext cx="4927600" cy="10795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1000"/>
                                  </p:stCondLst>
                                  <p:childTnLst>
                                    <p:set>
                                      <p:cBhvr>
                                        <p:cTn id="10" dur="1" fill="hold">
                                          <p:stCondLst>
                                            <p:cond delay="0"/>
                                          </p:stCondLst>
                                        </p:cTn>
                                        <p:tgtEl>
                                          <p:spTgt spid="22"/>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nodeType="afterEffect">
                                  <p:stCondLst>
                                    <p:cond delay="100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2500"/>
                            </p:stCondLst>
                            <p:childTnLst>
                              <p:par>
                                <p:cTn id="15" presetID="1" presetClass="entr" presetSubtype="0" fill="hold" nodeType="afterEffect">
                                  <p:stCondLst>
                                    <p:cond delay="1000"/>
                                  </p:stCondLst>
                                  <p:childTnLst>
                                    <p:set>
                                      <p:cBhvr>
                                        <p:cTn id="16" dur="1" fill="hold">
                                          <p:stCondLst>
                                            <p:cond delay="0"/>
                                          </p:stCondLst>
                                        </p:cTn>
                                        <p:tgtEl>
                                          <p:spTgt spid="17"/>
                                        </p:tgtEl>
                                        <p:attrNameLst>
                                          <p:attrName>style.visibility</p:attrName>
                                        </p:attrNameLst>
                                      </p:cBhvr>
                                      <p:to>
                                        <p:strVal val="visible"/>
                                      </p:to>
                                    </p:set>
                                  </p:childTnLst>
                                </p:cTn>
                              </p:par>
                            </p:childTnLst>
                          </p:cTn>
                        </p:par>
                        <p:par>
                          <p:cTn id="17" fill="hold">
                            <p:stCondLst>
                              <p:cond delay="3500"/>
                            </p:stCondLst>
                            <p:childTnLst>
                              <p:par>
                                <p:cTn id="18" presetID="1" presetClass="entr" presetSubtype="0" fill="hold" nodeType="afterEffect">
                                  <p:stCondLst>
                                    <p:cond delay="1000"/>
                                  </p:stCondLst>
                                  <p:childTnLst>
                                    <p:set>
                                      <p:cBhvr>
                                        <p:cTn id="19" dur="1" fill="hold">
                                          <p:stCondLst>
                                            <p:cond delay="0"/>
                                          </p:stCondLst>
                                        </p:cTn>
                                        <p:tgtEl>
                                          <p:spTgt spid="18"/>
                                        </p:tgtEl>
                                        <p:attrNameLst>
                                          <p:attrName>style.visibility</p:attrName>
                                        </p:attrNameLst>
                                      </p:cBhvr>
                                      <p:to>
                                        <p:strVal val="visible"/>
                                      </p:to>
                                    </p:set>
                                  </p:childTnLst>
                                </p:cTn>
                              </p:par>
                            </p:childTnLst>
                          </p:cTn>
                        </p:par>
                        <p:par>
                          <p:cTn id="20" fill="hold">
                            <p:stCondLst>
                              <p:cond delay="4500"/>
                            </p:stCondLst>
                            <p:childTnLst>
                              <p:par>
                                <p:cTn id="21" presetID="1" presetClass="entr" presetSubtype="0" fill="hold" nodeType="afterEffect">
                                  <p:stCondLst>
                                    <p:cond delay="1000"/>
                                  </p:stCondLst>
                                  <p:childTnLst>
                                    <p:set>
                                      <p:cBhvr>
                                        <p:cTn id="22" dur="1" fill="hold">
                                          <p:stCondLst>
                                            <p:cond delay="0"/>
                                          </p:stCondLst>
                                        </p:cTn>
                                        <p:tgtEl>
                                          <p:spTgt spid="19"/>
                                        </p:tgtEl>
                                        <p:attrNameLst>
                                          <p:attrName>style.visibility</p:attrName>
                                        </p:attrNameLst>
                                      </p:cBhvr>
                                      <p:to>
                                        <p:strVal val="visible"/>
                                      </p:to>
                                    </p:set>
                                  </p:childTnLst>
                                </p:cTn>
                              </p:par>
                            </p:childTnLst>
                          </p:cTn>
                        </p:par>
                        <p:par>
                          <p:cTn id="23" fill="hold">
                            <p:stCondLst>
                              <p:cond delay="5500"/>
                            </p:stCondLst>
                            <p:childTnLst>
                              <p:par>
                                <p:cTn id="24" presetID="1" presetClass="entr" presetSubtype="0" fill="hold" nodeType="afterEffect">
                                  <p:stCondLst>
                                    <p:cond delay="1000"/>
                                  </p:stCondLst>
                                  <p:childTnLst>
                                    <p:set>
                                      <p:cBhvr>
                                        <p:cTn id="25" dur="1" fill="hold">
                                          <p:stCondLst>
                                            <p:cond delay="0"/>
                                          </p:stCondLst>
                                        </p:cTn>
                                        <p:tgtEl>
                                          <p:spTgt spid="25"/>
                                        </p:tgtEl>
                                        <p:attrNameLst>
                                          <p:attrName>style.visibility</p:attrName>
                                        </p:attrNameLst>
                                      </p:cBhvr>
                                      <p:to>
                                        <p:strVal val="visible"/>
                                      </p:to>
                                    </p:set>
                                  </p:childTnLst>
                                </p:cTn>
                              </p:par>
                            </p:childTnLst>
                          </p:cTn>
                        </p:par>
                        <p:par>
                          <p:cTn id="26" fill="hold">
                            <p:stCondLst>
                              <p:cond delay="6500"/>
                            </p:stCondLst>
                            <p:childTnLst>
                              <p:par>
                                <p:cTn id="27" presetID="1" presetClass="entr" presetSubtype="0" fill="hold" nodeType="afterEffect">
                                  <p:stCondLst>
                                    <p:cond delay="100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7500"/>
                            </p:stCondLst>
                            <p:childTnLst>
                              <p:par>
                                <p:cTn id="30" presetID="1" presetClass="entr" presetSubtype="0" fill="hold" nodeType="afterEffect">
                                  <p:stCondLst>
                                    <p:cond delay="1000"/>
                                  </p:stCondLst>
                                  <p:childTnLst>
                                    <p:set>
                                      <p:cBhvr>
                                        <p:cTn id="31" dur="1" fill="hold">
                                          <p:stCondLst>
                                            <p:cond delay="0"/>
                                          </p:stCondLst>
                                        </p:cTn>
                                        <p:tgtEl>
                                          <p:spTgt spid="21"/>
                                        </p:tgtEl>
                                        <p:attrNameLst>
                                          <p:attrName>style.visibility</p:attrName>
                                        </p:attrNameLst>
                                      </p:cBhvr>
                                      <p:to>
                                        <p:strVal val="visible"/>
                                      </p:to>
                                    </p:set>
                                  </p:childTnLst>
                                </p:cTn>
                              </p:par>
                            </p:childTnLst>
                          </p:cTn>
                        </p:par>
                        <p:par>
                          <p:cTn id="32" fill="hold">
                            <p:stCondLst>
                              <p:cond delay="8500"/>
                            </p:stCondLst>
                            <p:childTnLst>
                              <p:par>
                                <p:cTn id="33" presetID="1" presetClass="entr" presetSubtype="0" fill="hold" nodeType="afterEffect">
                                  <p:stCondLst>
                                    <p:cond delay="1000"/>
                                  </p:stCondLst>
                                  <p:childTnLst>
                                    <p:set>
                                      <p:cBhvr>
                                        <p:cTn id="34" dur="1" fill="hold">
                                          <p:stCondLst>
                                            <p:cond delay="0"/>
                                          </p:stCondLst>
                                        </p:cTn>
                                        <p:tgtEl>
                                          <p:spTgt spid="29"/>
                                        </p:tgtEl>
                                        <p:attrNameLst>
                                          <p:attrName>style.visibility</p:attrName>
                                        </p:attrNameLst>
                                      </p:cBhvr>
                                      <p:to>
                                        <p:strVal val="visible"/>
                                      </p:to>
                                    </p:set>
                                  </p:childTnLst>
                                </p:cTn>
                              </p:par>
                            </p:childTnLst>
                          </p:cTn>
                        </p:par>
                        <p:par>
                          <p:cTn id="35" fill="hold">
                            <p:stCondLst>
                              <p:cond delay="9500"/>
                            </p:stCondLst>
                            <p:childTnLst>
                              <p:par>
                                <p:cTn id="36" presetID="1" presetClass="entr" presetSubtype="0" fill="hold" nodeType="afterEffect">
                                  <p:stCondLst>
                                    <p:cond delay="1000"/>
                                  </p:stCondLst>
                                  <p:childTnLst>
                                    <p:set>
                                      <p:cBhvr>
                                        <p:cTn id="37"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2270125" cy="2271713"/>
          </a:xfrm>
        </p:spPr>
        <p:txBody>
          <a:bodyPr anchor="ctr">
            <a:normAutofit/>
          </a:bodyPr>
          <a:lstStyle/>
          <a:p>
            <a:r>
              <a:rPr lang="en-US" sz="2400" dirty="0" smtClean="0">
                <a:solidFill>
                  <a:srgbClr val="FFFFFF"/>
                </a:solidFill>
                <a:latin typeface="Arial"/>
              </a:rPr>
              <a:t>Mechanic</a:t>
            </a:r>
            <a:endParaRPr lang="en-US" sz="2400" dirty="0">
              <a:solidFill>
                <a:srgbClr val="FFFFFF"/>
              </a:solidFill>
              <a:latin typeface="Arial"/>
            </a:endParaRPr>
          </a:p>
        </p:txBody>
      </p:sp>
      <p:sp>
        <p:nvSpPr>
          <p:cNvPr id="5" name="Title 1"/>
          <p:cNvSpPr txBox="1">
            <a:spLocks/>
          </p:cNvSpPr>
          <p:nvPr/>
        </p:nvSpPr>
        <p:spPr>
          <a:xfrm>
            <a:off x="2270125" y="0"/>
            <a:ext cx="2260600" cy="2271713"/>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Arial"/>
                <a:ea typeface="+mj-ea"/>
                <a:cs typeface="+mj-cs"/>
              </a:rPr>
              <a:t>Advertising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400" dirty="0" smtClean="0">
                <a:solidFill>
                  <a:srgbClr val="FFFFFF"/>
                </a:solidFill>
                <a:latin typeface="Arial"/>
                <a:ea typeface="+mj-ea"/>
                <a:cs typeface="+mj-cs"/>
              </a:rPr>
              <a:t>Director</a:t>
            </a:r>
            <a:endParaRPr kumimoji="0" lang="en-US" sz="2400" b="0" i="0" u="none" strike="noStrike" kern="1200" cap="none" spc="0" normalizeH="0" baseline="0" noProof="0" dirty="0" smtClean="0">
              <a:ln>
                <a:noFill/>
              </a:ln>
              <a:solidFill>
                <a:srgbClr val="FFFFFF"/>
              </a:solidFill>
              <a:effectLst/>
              <a:uLnTx/>
              <a:uFillTx/>
              <a:latin typeface="Arial"/>
              <a:ea typeface="+mj-ea"/>
              <a:cs typeface="+mj-cs"/>
            </a:endParaRPr>
          </a:p>
        </p:txBody>
      </p:sp>
      <p:sp>
        <p:nvSpPr>
          <p:cNvPr id="6" name="Title 1"/>
          <p:cNvSpPr txBox="1">
            <a:spLocks/>
          </p:cNvSpPr>
          <p:nvPr/>
        </p:nvSpPr>
        <p:spPr>
          <a:xfrm>
            <a:off x="4530725" y="0"/>
            <a:ext cx="2260600" cy="2271711"/>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Arial"/>
                <a:ea typeface="+mj-ea"/>
                <a:cs typeface="+mj-cs"/>
              </a:rPr>
              <a:t>Environmental</a:t>
            </a:r>
            <a:r>
              <a:rPr kumimoji="0" lang="en-US" sz="2400" b="0" i="0" u="none" strike="noStrike" kern="1200" cap="none" spc="0" normalizeH="0" noProof="0" dirty="0" smtClean="0">
                <a:ln>
                  <a:noFill/>
                </a:ln>
                <a:solidFill>
                  <a:srgbClr val="FFFFFF"/>
                </a:solidFill>
                <a:effectLst/>
                <a:uLnTx/>
                <a:uFillTx/>
                <a:latin typeface="Arial"/>
                <a:ea typeface="+mj-ea"/>
                <a:cs typeface="+mj-cs"/>
              </a:rPr>
              <a:t>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400" baseline="0" dirty="0" smtClean="0">
                <a:solidFill>
                  <a:srgbClr val="FFFFFF"/>
                </a:solidFill>
                <a:latin typeface="Arial"/>
                <a:ea typeface="+mj-ea"/>
                <a:cs typeface="+mj-cs"/>
              </a:rPr>
              <a:t>Scientist</a:t>
            </a:r>
            <a:endParaRPr kumimoji="0" lang="en-US" sz="2400" b="0" i="0" u="none" strike="noStrike" kern="1200" cap="none" spc="0" normalizeH="0" baseline="0" noProof="0" dirty="0" smtClean="0">
              <a:ln>
                <a:noFill/>
              </a:ln>
              <a:solidFill>
                <a:srgbClr val="FFFFFF"/>
              </a:solidFill>
              <a:effectLst/>
              <a:uLnTx/>
              <a:uFillTx/>
              <a:latin typeface="Arial"/>
              <a:ea typeface="+mj-ea"/>
              <a:cs typeface="+mj-cs"/>
            </a:endParaRPr>
          </a:p>
        </p:txBody>
      </p:sp>
      <p:sp>
        <p:nvSpPr>
          <p:cNvPr id="7" name="Title 1"/>
          <p:cNvSpPr txBox="1">
            <a:spLocks/>
          </p:cNvSpPr>
          <p:nvPr/>
        </p:nvSpPr>
        <p:spPr>
          <a:xfrm>
            <a:off x="6943725" y="-2"/>
            <a:ext cx="2260600" cy="2286001"/>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Arial"/>
                <a:ea typeface="+mj-ea"/>
                <a:cs typeface="+mj-cs"/>
              </a:rPr>
              <a:t>Plant and Animal </a:t>
            </a:r>
            <a:br>
              <a:rPr kumimoji="0" lang="en-US" sz="2400" b="0" i="0" u="none" strike="noStrike" kern="1200" cap="none" spc="0" normalizeH="0" baseline="0" noProof="0" dirty="0" smtClean="0">
                <a:ln>
                  <a:noFill/>
                </a:ln>
                <a:solidFill>
                  <a:srgbClr val="FFFFFF"/>
                </a:solidFill>
                <a:effectLst/>
                <a:uLnTx/>
                <a:uFillTx/>
                <a:latin typeface="Arial"/>
                <a:ea typeface="+mj-ea"/>
                <a:cs typeface="+mj-cs"/>
              </a:rPr>
            </a:br>
            <a:r>
              <a:rPr kumimoji="0" lang="en-US" sz="2400" b="0" i="0" u="none" strike="noStrike" kern="1200" cap="none" spc="0" normalizeH="0" baseline="0" noProof="0" dirty="0" smtClean="0">
                <a:ln>
                  <a:noFill/>
                </a:ln>
                <a:solidFill>
                  <a:srgbClr val="FFFFFF"/>
                </a:solidFill>
                <a:effectLst/>
                <a:uLnTx/>
                <a:uFillTx/>
                <a:latin typeface="Arial"/>
                <a:ea typeface="+mj-ea"/>
                <a:cs typeface="+mj-cs"/>
              </a:rPr>
              <a:t>Inspector</a:t>
            </a:r>
          </a:p>
        </p:txBody>
      </p:sp>
      <p:sp>
        <p:nvSpPr>
          <p:cNvPr id="8" name="Title 1"/>
          <p:cNvSpPr txBox="1">
            <a:spLocks/>
          </p:cNvSpPr>
          <p:nvPr/>
        </p:nvSpPr>
        <p:spPr>
          <a:xfrm>
            <a:off x="0" y="2271712"/>
            <a:ext cx="2270125" cy="2300287"/>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Arial"/>
                <a:ea typeface="+mj-ea"/>
                <a:cs typeface="+mj-cs"/>
              </a:rPr>
              <a:t>Molecular</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400" dirty="0" smtClean="0">
                <a:solidFill>
                  <a:srgbClr val="FFFFFF"/>
                </a:solidFill>
                <a:latin typeface="Arial"/>
                <a:ea typeface="+mj-ea"/>
                <a:cs typeface="+mj-cs"/>
              </a:rPr>
              <a:t>Geneticist</a:t>
            </a:r>
            <a:endParaRPr kumimoji="0" lang="en-US" sz="2400" b="0" i="0" u="none" strike="noStrike" kern="1200" cap="none" spc="0" normalizeH="0" baseline="0" noProof="0" dirty="0" smtClean="0">
              <a:ln>
                <a:noFill/>
              </a:ln>
              <a:solidFill>
                <a:srgbClr val="FFFFFF"/>
              </a:solidFill>
              <a:effectLst/>
              <a:uLnTx/>
              <a:uFillTx/>
              <a:latin typeface="Arial"/>
              <a:ea typeface="+mj-ea"/>
              <a:cs typeface="+mj-cs"/>
            </a:endParaRPr>
          </a:p>
        </p:txBody>
      </p:sp>
      <p:sp>
        <p:nvSpPr>
          <p:cNvPr id="9" name="Title 1"/>
          <p:cNvSpPr txBox="1">
            <a:spLocks/>
          </p:cNvSpPr>
          <p:nvPr/>
        </p:nvSpPr>
        <p:spPr>
          <a:xfrm>
            <a:off x="2270125" y="2271711"/>
            <a:ext cx="2260599" cy="2300288"/>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Arial"/>
                <a:ea typeface="+mj-ea"/>
                <a:cs typeface="+mj-cs"/>
              </a:rPr>
              <a:t>Accountant</a:t>
            </a:r>
          </a:p>
        </p:txBody>
      </p:sp>
      <p:sp>
        <p:nvSpPr>
          <p:cNvPr id="10" name="Title 1"/>
          <p:cNvSpPr txBox="1">
            <a:spLocks/>
          </p:cNvSpPr>
          <p:nvPr/>
        </p:nvSpPr>
        <p:spPr>
          <a:xfrm>
            <a:off x="4530724" y="2286000"/>
            <a:ext cx="2260599" cy="2300287"/>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Arial"/>
                <a:ea typeface="+mj-ea"/>
                <a:cs typeface="+mj-cs"/>
              </a:rPr>
              <a:t>Market Research and Planning</a:t>
            </a:r>
          </a:p>
        </p:txBody>
      </p:sp>
      <p:sp>
        <p:nvSpPr>
          <p:cNvPr id="11" name="Title 1"/>
          <p:cNvSpPr txBox="1">
            <a:spLocks/>
          </p:cNvSpPr>
          <p:nvPr/>
        </p:nvSpPr>
        <p:spPr>
          <a:xfrm>
            <a:off x="6943726" y="2286000"/>
            <a:ext cx="2260599" cy="2300287"/>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Arial"/>
                <a:ea typeface="+mj-ea"/>
                <a:cs typeface="+mj-cs"/>
              </a:rPr>
              <a:t>Fruit and </a:t>
            </a:r>
            <a:r>
              <a:rPr lang="en-US" sz="2400" dirty="0" smtClean="0">
                <a:solidFill>
                  <a:srgbClr val="FFFFFF"/>
                </a:solidFill>
                <a:latin typeface="Arial"/>
                <a:ea typeface="+mj-ea"/>
                <a:cs typeface="+mj-cs"/>
              </a:rPr>
              <a:t>Vegetable Grower</a:t>
            </a:r>
            <a:endParaRPr kumimoji="0" lang="en-US" sz="2400" b="0" i="0" u="none" strike="noStrike" kern="1200" cap="none" spc="0" normalizeH="0" baseline="0" noProof="0" dirty="0" smtClean="0">
              <a:ln>
                <a:noFill/>
              </a:ln>
              <a:solidFill>
                <a:srgbClr val="FFFFFF"/>
              </a:solidFill>
              <a:effectLst/>
              <a:uLnTx/>
              <a:uFillTx/>
              <a:latin typeface="Arial"/>
              <a:ea typeface="+mj-ea"/>
              <a:cs typeface="+mj-cs"/>
            </a:endParaRPr>
          </a:p>
        </p:txBody>
      </p:sp>
      <p:sp>
        <p:nvSpPr>
          <p:cNvPr id="12" name="Title 1"/>
          <p:cNvSpPr txBox="1">
            <a:spLocks/>
          </p:cNvSpPr>
          <p:nvPr/>
        </p:nvSpPr>
        <p:spPr>
          <a:xfrm>
            <a:off x="9526" y="4586287"/>
            <a:ext cx="2260599" cy="2300287"/>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Arial"/>
                <a:ea typeface="+mj-ea"/>
                <a:cs typeface="+mj-cs"/>
              </a:rPr>
              <a:t>Food </a:t>
            </a:r>
            <a:br>
              <a:rPr kumimoji="0" lang="en-US" sz="2400" b="0" i="0" u="none" strike="noStrike" kern="1200" cap="none" spc="0" normalizeH="0" baseline="0" noProof="0" dirty="0" smtClean="0">
                <a:ln>
                  <a:noFill/>
                </a:ln>
                <a:solidFill>
                  <a:srgbClr val="FFFFFF"/>
                </a:solidFill>
                <a:effectLst/>
                <a:uLnTx/>
                <a:uFillTx/>
                <a:latin typeface="Arial"/>
                <a:ea typeface="+mj-ea"/>
                <a:cs typeface="+mj-cs"/>
              </a:rPr>
            </a:br>
            <a:r>
              <a:rPr kumimoji="0" lang="en-US" sz="2400" b="0" i="0" u="none" strike="noStrike" kern="1200" cap="none" spc="0" normalizeH="0" baseline="0" noProof="0" dirty="0" smtClean="0">
                <a:ln>
                  <a:noFill/>
                </a:ln>
                <a:solidFill>
                  <a:srgbClr val="FFFFFF"/>
                </a:solidFill>
                <a:effectLst/>
                <a:uLnTx/>
                <a:uFillTx/>
                <a:latin typeface="Arial"/>
                <a:ea typeface="+mj-ea"/>
                <a:cs typeface="+mj-cs"/>
              </a:rPr>
              <a:t>Inspector</a:t>
            </a:r>
          </a:p>
        </p:txBody>
      </p:sp>
      <p:sp>
        <p:nvSpPr>
          <p:cNvPr id="13" name="Title 1"/>
          <p:cNvSpPr txBox="1">
            <a:spLocks/>
          </p:cNvSpPr>
          <p:nvPr/>
        </p:nvSpPr>
        <p:spPr>
          <a:xfrm>
            <a:off x="2257424" y="4600574"/>
            <a:ext cx="2260599" cy="2300287"/>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Arial"/>
                <a:ea typeface="+mj-ea"/>
                <a:cs typeface="+mj-cs"/>
              </a:rPr>
              <a:t>Conservation</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400" dirty="0" smtClean="0">
                <a:solidFill>
                  <a:srgbClr val="FFFFFF"/>
                </a:solidFill>
                <a:latin typeface="Arial"/>
                <a:ea typeface="+mj-ea"/>
                <a:cs typeface="+mj-cs"/>
              </a:rPr>
              <a:t>Officer</a:t>
            </a:r>
            <a:endParaRPr kumimoji="0" lang="en-US" sz="2400" b="0" i="0" u="none" strike="noStrike" kern="1200" cap="none" spc="0" normalizeH="0" baseline="0" noProof="0" dirty="0" smtClean="0">
              <a:ln>
                <a:noFill/>
              </a:ln>
              <a:solidFill>
                <a:srgbClr val="FFFFFF"/>
              </a:solidFill>
              <a:effectLst/>
              <a:uLnTx/>
              <a:uFillTx/>
              <a:latin typeface="Arial"/>
              <a:ea typeface="+mj-ea"/>
              <a:cs typeface="+mj-cs"/>
            </a:endParaRPr>
          </a:p>
        </p:txBody>
      </p:sp>
      <p:sp>
        <p:nvSpPr>
          <p:cNvPr id="14" name="Title 1"/>
          <p:cNvSpPr txBox="1">
            <a:spLocks/>
          </p:cNvSpPr>
          <p:nvPr/>
        </p:nvSpPr>
        <p:spPr>
          <a:xfrm>
            <a:off x="4530726" y="4586287"/>
            <a:ext cx="2260599" cy="2300287"/>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Arial"/>
                <a:ea typeface="+mj-ea"/>
                <a:cs typeface="+mj-cs"/>
              </a:rPr>
              <a:t>Equipment</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400" dirty="0" smtClean="0">
                <a:solidFill>
                  <a:srgbClr val="FFFFFF"/>
                </a:solidFill>
                <a:latin typeface="Arial"/>
                <a:ea typeface="+mj-ea"/>
                <a:cs typeface="+mj-cs"/>
              </a:rPr>
              <a:t>Operator</a:t>
            </a:r>
            <a:endParaRPr kumimoji="0" lang="en-US" sz="2400" b="0" i="0" u="none" strike="noStrike" kern="1200" cap="none" spc="0" normalizeH="0" baseline="0" noProof="0" dirty="0" smtClean="0">
              <a:ln>
                <a:noFill/>
              </a:ln>
              <a:solidFill>
                <a:srgbClr val="FFFFFF"/>
              </a:solidFill>
              <a:effectLst/>
              <a:uLnTx/>
              <a:uFillTx/>
              <a:latin typeface="Arial"/>
              <a:ea typeface="+mj-ea"/>
              <a:cs typeface="+mj-cs"/>
            </a:endParaRPr>
          </a:p>
        </p:txBody>
      </p:sp>
      <p:sp>
        <p:nvSpPr>
          <p:cNvPr id="15" name="Title 1"/>
          <p:cNvSpPr txBox="1">
            <a:spLocks/>
          </p:cNvSpPr>
          <p:nvPr/>
        </p:nvSpPr>
        <p:spPr>
          <a:xfrm>
            <a:off x="6883401" y="4586287"/>
            <a:ext cx="2260599" cy="2300287"/>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Arial"/>
                <a:ea typeface="+mj-ea"/>
                <a:cs typeface="+mj-cs"/>
              </a:rPr>
              <a:t>Customer</a:t>
            </a:r>
            <a:br>
              <a:rPr kumimoji="0" lang="en-US" sz="2400" b="0" i="0" u="none" strike="noStrike" kern="1200" cap="none" spc="0" normalizeH="0" baseline="0" noProof="0" dirty="0" smtClean="0">
                <a:ln>
                  <a:noFill/>
                </a:ln>
                <a:solidFill>
                  <a:srgbClr val="FFFFFF"/>
                </a:solidFill>
                <a:effectLst/>
                <a:uLnTx/>
                <a:uFillTx/>
                <a:latin typeface="Arial"/>
                <a:ea typeface="+mj-ea"/>
                <a:cs typeface="+mj-cs"/>
              </a:rPr>
            </a:br>
            <a:r>
              <a:rPr kumimoji="0" lang="en-US" sz="2400" b="0" i="0" u="none" strike="noStrike" kern="1200" cap="none" spc="0" normalizeH="0" baseline="0" noProof="0" dirty="0" smtClean="0">
                <a:ln>
                  <a:noFill/>
                </a:ln>
                <a:solidFill>
                  <a:srgbClr val="FFFFFF"/>
                </a:solidFill>
                <a:effectLst/>
                <a:uLnTx/>
                <a:uFillTx/>
                <a:latin typeface="Arial"/>
                <a:ea typeface="+mj-ea"/>
                <a:cs typeface="+mj-cs"/>
              </a:rPr>
              <a:t>Service</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400" dirty="0" smtClean="0">
                <a:solidFill>
                  <a:srgbClr val="FFFFFF"/>
                </a:solidFill>
                <a:latin typeface="Arial"/>
                <a:ea typeface="+mj-ea"/>
                <a:cs typeface="+mj-cs"/>
              </a:rPr>
              <a:t>Manager</a:t>
            </a:r>
            <a:endParaRPr kumimoji="0" lang="en-US" sz="2400" b="0" i="0" u="none" strike="noStrike" kern="1200" cap="none" spc="0" normalizeH="0" baseline="0" noProof="0" dirty="0" smtClean="0">
              <a:ln>
                <a:noFill/>
              </a:ln>
              <a:solidFill>
                <a:srgbClr val="FFFFFF"/>
              </a:solidFill>
              <a:effectLst/>
              <a:uLnTx/>
              <a:uFillTx/>
              <a:latin typeface="Arial"/>
              <a:ea typeface="+mj-ea"/>
              <a:cs typeface="+mj-cs"/>
            </a:endParaRPr>
          </a:p>
        </p:txBody>
      </p:sp>
      <p:pic>
        <p:nvPicPr>
          <p:cNvPr id="20" name="Picture 19"/>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0" y="2271710"/>
            <a:ext cx="2273300" cy="2328864"/>
          </a:xfrm>
          <a:prstGeom prst="rect">
            <a:avLst/>
          </a:prstGeom>
        </p:spPr>
      </p:pic>
      <p:pic>
        <p:nvPicPr>
          <p:cNvPr id="22" name="Picture 21"/>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4570746" y="2286660"/>
            <a:ext cx="2261854" cy="2286000"/>
          </a:xfrm>
          <a:prstGeom prst="rect">
            <a:avLst/>
          </a:prstGeom>
        </p:spPr>
      </p:pic>
      <p:pic>
        <p:nvPicPr>
          <p:cNvPr id="23" name="Picture 22"/>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6832600" y="2286660"/>
            <a:ext cx="2322845" cy="2313913"/>
          </a:xfrm>
          <a:prstGeom prst="rect">
            <a:avLst/>
          </a:prstGeom>
        </p:spPr>
      </p:pic>
      <p:pic>
        <p:nvPicPr>
          <p:cNvPr id="26" name="Picture 2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10"/>
              <a:stretch>
                <a:fillRect/>
              </a:stretch>
            </p:blipFill>
          </mc:Fallback>
        </mc:AlternateContent>
        <p:spPr>
          <a:xfrm>
            <a:off x="4570746" y="4559301"/>
            <a:ext cx="2298699" cy="2298699"/>
          </a:xfrm>
          <a:prstGeom prst="rect">
            <a:avLst/>
          </a:prstGeom>
        </p:spPr>
      </p:pic>
      <p:pic>
        <p:nvPicPr>
          <p:cNvPr id="27" name="Picture 2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1"/>
              <a:stretch>
                <a:fillRect/>
              </a:stretch>
            </p:blipFill>
          </mc:Choice>
          <mc:Fallback>
            <p:blipFill>
              <a:blip r:embed="rId12"/>
              <a:stretch>
                <a:fillRect/>
              </a:stretch>
            </p:blipFill>
          </mc:Fallback>
        </mc:AlternateContent>
        <p:spPr>
          <a:xfrm>
            <a:off x="6870700" y="4559301"/>
            <a:ext cx="2286000" cy="2298699"/>
          </a:xfrm>
          <a:prstGeom prst="rect">
            <a:avLst/>
          </a:prstGeom>
        </p:spPr>
      </p:pic>
      <p:pic>
        <p:nvPicPr>
          <p:cNvPr id="28" name="Picture 2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3"/>
              <a:stretch>
                <a:fillRect/>
              </a:stretch>
            </p:blipFill>
          </mc:Choice>
          <mc:Fallback>
            <p:blipFill>
              <a:blip r:embed="rId14"/>
              <a:stretch>
                <a:fillRect/>
              </a:stretch>
            </p:blipFill>
          </mc:Fallback>
        </mc:AlternateContent>
        <p:spPr>
          <a:xfrm>
            <a:off x="-2648" y="660"/>
            <a:ext cx="2273300" cy="2286000"/>
          </a:xfrm>
          <a:prstGeom prst="rect">
            <a:avLst/>
          </a:prstGeom>
        </p:spPr>
      </p:pic>
      <p:pic>
        <p:nvPicPr>
          <p:cNvPr id="29" name="Picture 2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5"/>
              <a:stretch>
                <a:fillRect/>
              </a:stretch>
            </p:blipFill>
          </mc:Choice>
          <mc:Fallback>
            <p:blipFill>
              <a:blip r:embed="rId16"/>
              <a:stretch>
                <a:fillRect/>
              </a:stretch>
            </p:blipFill>
          </mc:Fallback>
        </mc:AlternateContent>
        <p:spPr>
          <a:xfrm>
            <a:off x="2273300" y="660"/>
            <a:ext cx="2298700" cy="2286000"/>
          </a:xfrm>
          <a:prstGeom prst="rect">
            <a:avLst/>
          </a:prstGeom>
        </p:spPr>
      </p:pic>
      <p:pic>
        <p:nvPicPr>
          <p:cNvPr id="30" name="Picture 29"/>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7"/>
              <a:stretch>
                <a:fillRect/>
              </a:stretch>
            </p:blipFill>
          </mc:Choice>
          <mc:Fallback>
            <p:blipFill>
              <a:blip r:embed="rId18"/>
              <a:stretch>
                <a:fillRect/>
              </a:stretch>
            </p:blipFill>
          </mc:Fallback>
        </mc:AlternateContent>
        <p:spPr>
          <a:xfrm>
            <a:off x="4570945" y="660"/>
            <a:ext cx="2286000" cy="2286000"/>
          </a:xfrm>
          <a:prstGeom prst="rect">
            <a:avLst/>
          </a:prstGeom>
        </p:spPr>
      </p:pic>
      <p:pic>
        <p:nvPicPr>
          <p:cNvPr id="31" name="Picture 30"/>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9"/>
              <a:stretch>
                <a:fillRect/>
              </a:stretch>
            </p:blipFill>
          </mc:Choice>
          <mc:Fallback>
            <p:blipFill>
              <a:blip r:embed="rId20"/>
              <a:stretch>
                <a:fillRect/>
              </a:stretch>
            </p:blipFill>
          </mc:Fallback>
        </mc:AlternateContent>
        <p:spPr>
          <a:xfrm>
            <a:off x="6832600" y="-14290"/>
            <a:ext cx="2311400" cy="2300949"/>
          </a:xfrm>
          <a:prstGeom prst="rect">
            <a:avLst/>
          </a:prstGeom>
        </p:spPr>
      </p:pic>
      <p:pic>
        <p:nvPicPr>
          <p:cNvPr id="32" name="Picture 31"/>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1"/>
              <a:stretch>
                <a:fillRect/>
              </a:stretch>
            </p:blipFill>
          </mc:Choice>
          <mc:Fallback>
            <p:blipFill>
              <a:blip r:embed="rId22"/>
              <a:stretch>
                <a:fillRect/>
              </a:stretch>
            </p:blipFill>
          </mc:Fallback>
        </mc:AlternateContent>
        <p:spPr>
          <a:xfrm>
            <a:off x="2270125" y="2286660"/>
            <a:ext cx="2300622" cy="2272641"/>
          </a:xfrm>
          <a:prstGeom prst="rect">
            <a:avLst/>
          </a:prstGeom>
        </p:spPr>
      </p:pic>
      <p:pic>
        <p:nvPicPr>
          <p:cNvPr id="33" name="Picture 32"/>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3"/>
              <a:stretch>
                <a:fillRect/>
              </a:stretch>
            </p:blipFill>
          </mc:Choice>
          <mc:Fallback>
            <p:blipFill>
              <a:blip r:embed="rId24"/>
              <a:stretch>
                <a:fillRect/>
              </a:stretch>
            </p:blipFill>
          </mc:Fallback>
        </mc:AlternateContent>
        <p:spPr>
          <a:xfrm>
            <a:off x="-3702" y="4559301"/>
            <a:ext cx="2311400" cy="2310870"/>
          </a:xfrm>
          <a:prstGeom prst="rect">
            <a:avLst/>
          </a:prstGeom>
        </p:spPr>
      </p:pic>
      <p:pic>
        <p:nvPicPr>
          <p:cNvPr id="34" name="Picture 3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5"/>
              <a:stretch>
                <a:fillRect/>
              </a:stretch>
            </p:blipFill>
          </mc:Choice>
          <mc:Fallback>
            <p:blipFill>
              <a:blip r:embed="rId26"/>
              <a:stretch>
                <a:fillRect/>
              </a:stretch>
            </p:blipFill>
          </mc:Fallback>
        </mc:AlternateContent>
        <p:spPr>
          <a:xfrm>
            <a:off x="2307698" y="4559301"/>
            <a:ext cx="2298700" cy="2312986"/>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8"/>
                                        </p:tgtEl>
                                      </p:cBhvr>
                                    </p:animEffect>
                                    <p:set>
                                      <p:cBhvr>
                                        <p:cTn id="7" dur="1" fill="hold">
                                          <p:stCondLst>
                                            <p:cond delay="999"/>
                                          </p:stCondLst>
                                        </p:cTn>
                                        <p:tgtEl>
                                          <p:spTgt spid="28"/>
                                        </p:tgtEl>
                                        <p:attrNameLst>
                                          <p:attrName>style.visibility</p:attrName>
                                        </p:attrNameLst>
                                      </p:cBhvr>
                                      <p:to>
                                        <p:strVal val="hidden"/>
                                      </p:to>
                                    </p:se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1000"/>
                                        <p:tgtEl>
                                          <p:spTgt spid="22"/>
                                        </p:tgtEl>
                                      </p:cBhvr>
                                    </p:animEffect>
                                    <p:set>
                                      <p:cBhvr>
                                        <p:cTn id="11" dur="1" fill="hold">
                                          <p:stCondLst>
                                            <p:cond delay="999"/>
                                          </p:stCondLst>
                                        </p:cTn>
                                        <p:tgtEl>
                                          <p:spTgt spid="22"/>
                                        </p:tgtEl>
                                        <p:attrNameLst>
                                          <p:attrName>style.visibility</p:attrName>
                                        </p:attrNameLst>
                                      </p:cBhvr>
                                      <p:to>
                                        <p:strVal val="hidden"/>
                                      </p:to>
                                    </p:set>
                                  </p:childTnLst>
                                </p:cTn>
                              </p:par>
                            </p:childTnLst>
                          </p:cTn>
                        </p:par>
                        <p:par>
                          <p:cTn id="12" fill="hold">
                            <p:stCondLst>
                              <p:cond delay="2000"/>
                            </p:stCondLst>
                            <p:childTnLst>
                              <p:par>
                                <p:cTn id="13" presetID="10" presetClass="exit" presetSubtype="0" fill="hold" nodeType="afterEffect">
                                  <p:stCondLst>
                                    <p:cond delay="0"/>
                                  </p:stCondLst>
                                  <p:childTnLst>
                                    <p:animEffect transition="out" filter="fade">
                                      <p:cBhvr>
                                        <p:cTn id="14" dur="1000"/>
                                        <p:tgtEl>
                                          <p:spTgt spid="33"/>
                                        </p:tgtEl>
                                      </p:cBhvr>
                                    </p:animEffect>
                                    <p:set>
                                      <p:cBhvr>
                                        <p:cTn id="15" dur="1" fill="hold">
                                          <p:stCondLst>
                                            <p:cond delay="999"/>
                                          </p:stCondLst>
                                        </p:cTn>
                                        <p:tgtEl>
                                          <p:spTgt spid="33"/>
                                        </p:tgtEl>
                                        <p:attrNameLst>
                                          <p:attrName>style.visibility</p:attrName>
                                        </p:attrNameLst>
                                      </p:cBhvr>
                                      <p:to>
                                        <p:strVal val="hidden"/>
                                      </p:to>
                                    </p:set>
                                  </p:childTnLst>
                                </p:cTn>
                              </p:par>
                            </p:childTnLst>
                          </p:cTn>
                        </p:par>
                        <p:par>
                          <p:cTn id="16" fill="hold">
                            <p:stCondLst>
                              <p:cond delay="3000"/>
                            </p:stCondLst>
                            <p:childTnLst>
                              <p:par>
                                <p:cTn id="17" presetID="10" presetClass="exit" presetSubtype="0" fill="hold" nodeType="afterEffect">
                                  <p:stCondLst>
                                    <p:cond delay="0"/>
                                  </p:stCondLst>
                                  <p:childTnLst>
                                    <p:animEffect transition="out" filter="fade">
                                      <p:cBhvr>
                                        <p:cTn id="18" dur="1000"/>
                                        <p:tgtEl>
                                          <p:spTgt spid="31"/>
                                        </p:tgtEl>
                                      </p:cBhvr>
                                    </p:animEffect>
                                    <p:set>
                                      <p:cBhvr>
                                        <p:cTn id="19" dur="1" fill="hold">
                                          <p:stCondLst>
                                            <p:cond delay="999"/>
                                          </p:stCondLst>
                                        </p:cTn>
                                        <p:tgtEl>
                                          <p:spTgt spid="31"/>
                                        </p:tgtEl>
                                        <p:attrNameLst>
                                          <p:attrName>style.visibility</p:attrName>
                                        </p:attrNameLst>
                                      </p:cBhvr>
                                      <p:to>
                                        <p:strVal val="hidden"/>
                                      </p:to>
                                    </p:set>
                                  </p:childTnLst>
                                </p:cTn>
                              </p:par>
                            </p:childTnLst>
                          </p:cTn>
                        </p:par>
                        <p:par>
                          <p:cTn id="20" fill="hold">
                            <p:stCondLst>
                              <p:cond delay="4000"/>
                            </p:stCondLst>
                            <p:childTnLst>
                              <p:par>
                                <p:cTn id="21" presetID="10" presetClass="exit" presetSubtype="0" fill="hold" nodeType="afterEffect">
                                  <p:stCondLst>
                                    <p:cond delay="0"/>
                                  </p:stCondLst>
                                  <p:childTnLst>
                                    <p:animEffect transition="out" filter="fade">
                                      <p:cBhvr>
                                        <p:cTn id="22" dur="1000"/>
                                        <p:tgtEl>
                                          <p:spTgt spid="32"/>
                                        </p:tgtEl>
                                      </p:cBhvr>
                                    </p:animEffect>
                                    <p:set>
                                      <p:cBhvr>
                                        <p:cTn id="23" dur="1" fill="hold">
                                          <p:stCondLst>
                                            <p:cond delay="999"/>
                                          </p:stCondLst>
                                        </p:cTn>
                                        <p:tgtEl>
                                          <p:spTgt spid="32"/>
                                        </p:tgtEl>
                                        <p:attrNameLst>
                                          <p:attrName>style.visibility</p:attrName>
                                        </p:attrNameLst>
                                      </p:cBhvr>
                                      <p:to>
                                        <p:strVal val="hidden"/>
                                      </p:to>
                                    </p:set>
                                  </p:childTnLst>
                                </p:cTn>
                              </p:par>
                            </p:childTnLst>
                          </p:cTn>
                        </p:par>
                        <p:par>
                          <p:cTn id="24" fill="hold">
                            <p:stCondLst>
                              <p:cond delay="5000"/>
                            </p:stCondLst>
                            <p:childTnLst>
                              <p:par>
                                <p:cTn id="25" presetID="10" presetClass="exit" presetSubtype="0" fill="hold" nodeType="afterEffect">
                                  <p:stCondLst>
                                    <p:cond delay="0"/>
                                  </p:stCondLst>
                                  <p:childTnLst>
                                    <p:animEffect transition="out" filter="fade">
                                      <p:cBhvr>
                                        <p:cTn id="26" dur="1000"/>
                                        <p:tgtEl>
                                          <p:spTgt spid="29"/>
                                        </p:tgtEl>
                                      </p:cBhvr>
                                    </p:animEffect>
                                    <p:set>
                                      <p:cBhvr>
                                        <p:cTn id="27" dur="1" fill="hold">
                                          <p:stCondLst>
                                            <p:cond delay="999"/>
                                          </p:stCondLst>
                                        </p:cTn>
                                        <p:tgtEl>
                                          <p:spTgt spid="29"/>
                                        </p:tgtEl>
                                        <p:attrNameLst>
                                          <p:attrName>style.visibility</p:attrName>
                                        </p:attrNameLst>
                                      </p:cBhvr>
                                      <p:to>
                                        <p:strVal val="hidden"/>
                                      </p:to>
                                    </p:set>
                                  </p:childTnLst>
                                </p:cTn>
                              </p:par>
                            </p:childTnLst>
                          </p:cTn>
                        </p:par>
                        <p:par>
                          <p:cTn id="28" fill="hold">
                            <p:stCondLst>
                              <p:cond delay="6000"/>
                            </p:stCondLst>
                            <p:childTnLst>
                              <p:par>
                                <p:cTn id="29" presetID="10" presetClass="exit" presetSubtype="0" fill="hold" nodeType="afterEffect">
                                  <p:stCondLst>
                                    <p:cond delay="0"/>
                                  </p:stCondLst>
                                  <p:childTnLst>
                                    <p:animEffect transition="out" filter="fade">
                                      <p:cBhvr>
                                        <p:cTn id="30" dur="1000"/>
                                        <p:tgtEl>
                                          <p:spTgt spid="23"/>
                                        </p:tgtEl>
                                      </p:cBhvr>
                                    </p:animEffect>
                                    <p:set>
                                      <p:cBhvr>
                                        <p:cTn id="31" dur="1" fill="hold">
                                          <p:stCondLst>
                                            <p:cond delay="999"/>
                                          </p:stCondLst>
                                        </p:cTn>
                                        <p:tgtEl>
                                          <p:spTgt spid="23"/>
                                        </p:tgtEl>
                                        <p:attrNameLst>
                                          <p:attrName>style.visibility</p:attrName>
                                        </p:attrNameLst>
                                      </p:cBhvr>
                                      <p:to>
                                        <p:strVal val="hidden"/>
                                      </p:to>
                                    </p:set>
                                  </p:childTnLst>
                                </p:cTn>
                              </p:par>
                            </p:childTnLst>
                          </p:cTn>
                        </p:par>
                        <p:par>
                          <p:cTn id="32" fill="hold">
                            <p:stCondLst>
                              <p:cond delay="7000"/>
                            </p:stCondLst>
                            <p:childTnLst>
                              <p:par>
                                <p:cTn id="33" presetID="10" presetClass="exit" presetSubtype="0" fill="hold" nodeType="afterEffect">
                                  <p:stCondLst>
                                    <p:cond delay="0"/>
                                  </p:stCondLst>
                                  <p:childTnLst>
                                    <p:animEffect transition="out" filter="fade">
                                      <p:cBhvr>
                                        <p:cTn id="34" dur="1000"/>
                                        <p:tgtEl>
                                          <p:spTgt spid="34"/>
                                        </p:tgtEl>
                                      </p:cBhvr>
                                    </p:animEffect>
                                    <p:set>
                                      <p:cBhvr>
                                        <p:cTn id="35" dur="1" fill="hold">
                                          <p:stCondLst>
                                            <p:cond delay="999"/>
                                          </p:stCondLst>
                                        </p:cTn>
                                        <p:tgtEl>
                                          <p:spTgt spid="34"/>
                                        </p:tgtEl>
                                        <p:attrNameLst>
                                          <p:attrName>style.visibility</p:attrName>
                                        </p:attrNameLst>
                                      </p:cBhvr>
                                      <p:to>
                                        <p:strVal val="hidden"/>
                                      </p:to>
                                    </p:set>
                                  </p:childTnLst>
                                </p:cTn>
                              </p:par>
                            </p:childTnLst>
                          </p:cTn>
                        </p:par>
                        <p:par>
                          <p:cTn id="36" fill="hold">
                            <p:stCondLst>
                              <p:cond delay="8000"/>
                            </p:stCondLst>
                            <p:childTnLst>
                              <p:par>
                                <p:cTn id="37" presetID="10" presetClass="exit" presetSubtype="0" fill="hold" nodeType="afterEffect">
                                  <p:stCondLst>
                                    <p:cond delay="0"/>
                                  </p:stCondLst>
                                  <p:childTnLst>
                                    <p:animEffect transition="out" filter="fade">
                                      <p:cBhvr>
                                        <p:cTn id="38" dur="1000"/>
                                        <p:tgtEl>
                                          <p:spTgt spid="27"/>
                                        </p:tgtEl>
                                      </p:cBhvr>
                                    </p:animEffect>
                                    <p:set>
                                      <p:cBhvr>
                                        <p:cTn id="39" dur="1" fill="hold">
                                          <p:stCondLst>
                                            <p:cond delay="999"/>
                                          </p:stCondLst>
                                        </p:cTn>
                                        <p:tgtEl>
                                          <p:spTgt spid="27"/>
                                        </p:tgtEl>
                                        <p:attrNameLst>
                                          <p:attrName>style.visibility</p:attrName>
                                        </p:attrNameLst>
                                      </p:cBhvr>
                                      <p:to>
                                        <p:strVal val="hidden"/>
                                      </p:to>
                                    </p:set>
                                  </p:childTnLst>
                                </p:cTn>
                              </p:par>
                            </p:childTnLst>
                          </p:cTn>
                        </p:par>
                        <p:par>
                          <p:cTn id="40" fill="hold">
                            <p:stCondLst>
                              <p:cond delay="9000"/>
                            </p:stCondLst>
                            <p:childTnLst>
                              <p:par>
                                <p:cTn id="41" presetID="10" presetClass="exit" presetSubtype="0" fill="hold" nodeType="afterEffect">
                                  <p:stCondLst>
                                    <p:cond delay="0"/>
                                  </p:stCondLst>
                                  <p:childTnLst>
                                    <p:animEffect transition="out" filter="fade">
                                      <p:cBhvr>
                                        <p:cTn id="42" dur="1000"/>
                                        <p:tgtEl>
                                          <p:spTgt spid="20"/>
                                        </p:tgtEl>
                                      </p:cBhvr>
                                    </p:animEffect>
                                    <p:set>
                                      <p:cBhvr>
                                        <p:cTn id="43" dur="1" fill="hold">
                                          <p:stCondLst>
                                            <p:cond delay="999"/>
                                          </p:stCondLst>
                                        </p:cTn>
                                        <p:tgtEl>
                                          <p:spTgt spid="20"/>
                                        </p:tgtEl>
                                        <p:attrNameLst>
                                          <p:attrName>style.visibility</p:attrName>
                                        </p:attrNameLst>
                                      </p:cBhvr>
                                      <p:to>
                                        <p:strVal val="hidden"/>
                                      </p:to>
                                    </p:set>
                                  </p:childTnLst>
                                </p:cTn>
                              </p:par>
                            </p:childTnLst>
                          </p:cTn>
                        </p:par>
                        <p:par>
                          <p:cTn id="44" fill="hold">
                            <p:stCondLst>
                              <p:cond delay="10000"/>
                            </p:stCondLst>
                            <p:childTnLst>
                              <p:par>
                                <p:cTn id="45" presetID="10" presetClass="exit" presetSubtype="0" fill="hold" nodeType="afterEffect">
                                  <p:stCondLst>
                                    <p:cond delay="0"/>
                                  </p:stCondLst>
                                  <p:childTnLst>
                                    <p:animEffect transition="out" filter="fade">
                                      <p:cBhvr>
                                        <p:cTn id="46" dur="1000"/>
                                        <p:tgtEl>
                                          <p:spTgt spid="26"/>
                                        </p:tgtEl>
                                      </p:cBhvr>
                                    </p:animEffect>
                                    <p:set>
                                      <p:cBhvr>
                                        <p:cTn id="47" dur="1" fill="hold">
                                          <p:stCondLst>
                                            <p:cond delay="999"/>
                                          </p:stCondLst>
                                        </p:cTn>
                                        <p:tgtEl>
                                          <p:spTgt spid="26"/>
                                        </p:tgtEl>
                                        <p:attrNameLst>
                                          <p:attrName>style.visibility</p:attrName>
                                        </p:attrNameLst>
                                      </p:cBhvr>
                                      <p:to>
                                        <p:strVal val="hidden"/>
                                      </p:to>
                                    </p:set>
                                  </p:childTnLst>
                                </p:cTn>
                              </p:par>
                            </p:childTnLst>
                          </p:cTn>
                        </p:par>
                        <p:par>
                          <p:cTn id="48" fill="hold">
                            <p:stCondLst>
                              <p:cond delay="11000"/>
                            </p:stCondLst>
                            <p:childTnLst>
                              <p:par>
                                <p:cTn id="49" presetID="10" presetClass="exit" presetSubtype="0" fill="hold" nodeType="afterEffect">
                                  <p:stCondLst>
                                    <p:cond delay="0"/>
                                  </p:stCondLst>
                                  <p:childTnLst>
                                    <p:animEffect transition="out" filter="fade">
                                      <p:cBhvr>
                                        <p:cTn id="50" dur="1000"/>
                                        <p:tgtEl>
                                          <p:spTgt spid="30"/>
                                        </p:tgtEl>
                                      </p:cBhvr>
                                    </p:animEffect>
                                    <p:set>
                                      <p:cBhvr>
                                        <p:cTn id="51" dur="1" fill="hold">
                                          <p:stCondLst>
                                            <p:cond delay="9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TextBox 3"/>
          <p:cNvSpPr txBox="1"/>
          <p:nvPr/>
        </p:nvSpPr>
        <p:spPr>
          <a:xfrm>
            <a:off x="0" y="1600803"/>
            <a:ext cx="9144000" cy="3170099"/>
          </a:xfrm>
          <a:prstGeom prst="rect">
            <a:avLst/>
          </a:prstGeom>
          <a:noFill/>
        </p:spPr>
        <p:txBody>
          <a:bodyPr wrap="square" rtlCol="0">
            <a:spAutoFit/>
          </a:bodyPr>
          <a:lstStyle/>
          <a:p>
            <a:pPr lvl="0" algn="ctr">
              <a:spcBef>
                <a:spcPct val="0"/>
              </a:spcBef>
              <a:defRPr/>
            </a:pPr>
            <a:r>
              <a:rPr lang="en-US" sz="4000" dirty="0" smtClean="0">
                <a:solidFill>
                  <a:srgbClr val="FFFFFF"/>
                </a:solidFill>
                <a:latin typeface="AntiqueOliT"/>
              </a:rPr>
              <a:t>The agricultural industry has </a:t>
            </a:r>
            <a:br>
              <a:rPr lang="en-US" sz="4000" dirty="0" smtClean="0">
                <a:solidFill>
                  <a:srgbClr val="FFFFFF"/>
                </a:solidFill>
                <a:latin typeface="AntiqueOliT"/>
              </a:rPr>
            </a:br>
            <a:r>
              <a:rPr lang="en-US" sz="4000" dirty="0" smtClean="0">
                <a:solidFill>
                  <a:srgbClr val="FFFFFF"/>
                </a:solidFill>
                <a:latin typeface="AntiqueOliT"/>
              </a:rPr>
              <a:t>22 million jobs …</a:t>
            </a:r>
          </a:p>
          <a:p>
            <a:pPr lvl="0" algn="ctr">
              <a:spcBef>
                <a:spcPct val="0"/>
              </a:spcBef>
              <a:defRPr/>
            </a:pPr>
            <a:r>
              <a:rPr lang="en-US" sz="4000" dirty="0" smtClean="0">
                <a:solidFill>
                  <a:srgbClr val="FFFFFF"/>
                </a:solidFill>
                <a:latin typeface="AntiqueOliT"/>
              </a:rPr>
              <a:t> </a:t>
            </a:r>
          </a:p>
          <a:p>
            <a:pPr lvl="0" algn="ctr">
              <a:spcBef>
                <a:spcPct val="0"/>
              </a:spcBef>
              <a:defRPr/>
            </a:pPr>
            <a:r>
              <a:rPr lang="en-US" sz="4000" dirty="0" smtClean="0">
                <a:solidFill>
                  <a:srgbClr val="FFFFFF"/>
                </a:solidFill>
                <a:latin typeface="AntiqueOliT"/>
              </a:rPr>
              <a:t>and most of them </a:t>
            </a:r>
          </a:p>
          <a:p>
            <a:pPr lvl="0" algn="ctr">
              <a:spcBef>
                <a:spcPct val="0"/>
              </a:spcBef>
              <a:defRPr/>
            </a:pPr>
            <a:r>
              <a:rPr lang="en-US" sz="4000" dirty="0" smtClean="0">
                <a:solidFill>
                  <a:srgbClr val="FFFFFF"/>
                </a:solidFill>
                <a:latin typeface="AntiqueOliT"/>
              </a:rPr>
              <a:t>are </a:t>
            </a:r>
            <a:r>
              <a:rPr lang="en-US" sz="4000" i="1" dirty="0" smtClean="0">
                <a:solidFill>
                  <a:srgbClr val="FFFFFF"/>
                </a:solidFill>
                <a:latin typeface="AntiqueOliT"/>
              </a:rPr>
              <a:t>not</a:t>
            </a:r>
            <a:r>
              <a:rPr lang="en-US" sz="4000" dirty="0" smtClean="0">
                <a:solidFill>
                  <a:srgbClr val="FFFFFF"/>
                </a:solidFill>
                <a:latin typeface="AntiqueOliT"/>
              </a:rPr>
              <a:t> on the farm.</a:t>
            </a:r>
            <a:endParaRPr lang="en-US" sz="4000" dirty="0">
              <a:solidFill>
                <a:srgbClr val="FFFFFF"/>
              </a:solidFill>
              <a:latin typeface="AntiqueOliT"/>
            </a:endParaRPr>
          </a:p>
        </p:txBody>
      </p:sp>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3091558" y="4693163"/>
            <a:ext cx="839578" cy="155477"/>
          </a:xfrm>
          <a:prstGeom prst="rect">
            <a:avLst/>
          </a:prstGeom>
        </p:spPr>
      </p:pic>
    </p:spTree>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0" y="0"/>
            <a:ext cx="9144000" cy="6858000"/>
          </a:xfrm>
          <a:prstGeom prst="rect">
            <a:avLst/>
          </a:prstGeom>
        </p:spPr>
      </p:pic>
      <p:pic>
        <p:nvPicPr>
          <p:cNvPr id="40" name="Picture 39"/>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alphaModFix/>
              </a:blip>
              <a:stretch>
                <a:fillRect/>
              </a:stretch>
            </p:blipFill>
          </mc:Choice>
          <mc:Fallback>
            <p:blipFill>
              <a:blip r:embed="rId6">
                <a:alphaModFix/>
              </a:blip>
              <a:stretch>
                <a:fillRect/>
              </a:stretch>
            </p:blipFill>
          </mc:Fallback>
        </mc:AlternateContent>
        <p:spPr>
          <a:xfrm>
            <a:off x="0" y="0"/>
            <a:ext cx="9144000" cy="6858000"/>
          </a:xfrm>
          <a:prstGeom prst="rect">
            <a:avLst/>
          </a:prstGeom>
        </p:spPr>
      </p:pic>
      <p:sp>
        <p:nvSpPr>
          <p:cNvPr id="41" name="TextBox 40"/>
          <p:cNvSpPr txBox="1"/>
          <p:nvPr/>
        </p:nvSpPr>
        <p:spPr>
          <a:xfrm>
            <a:off x="5102116" y="1655654"/>
            <a:ext cx="1195910" cy="646331"/>
          </a:xfrm>
          <a:prstGeom prst="rect">
            <a:avLst/>
          </a:prstGeom>
          <a:noFill/>
          <a:effectLst>
            <a:outerShdw blurRad="63500" dist="38100" dir="2700000">
              <a:srgbClr val="000000"/>
            </a:outerShdw>
          </a:effectLst>
        </p:spPr>
        <p:txBody>
          <a:bodyPr wrap="none" rtlCol="0">
            <a:spAutoFit/>
          </a:bodyPr>
          <a:lstStyle/>
          <a:p>
            <a:pPr lvl="0"/>
            <a:r>
              <a:rPr lang="en-US" sz="3600" dirty="0" smtClean="0">
                <a:solidFill>
                  <a:srgbClr val="FFFFFF"/>
                </a:solidFill>
                <a:latin typeface="AntiqueOliT"/>
              </a:rPr>
              <a:t>Food</a:t>
            </a:r>
            <a:endParaRPr lang="en-US" sz="3600" dirty="0">
              <a:latin typeface="AntiqueOliT"/>
            </a:endParaRPr>
          </a:p>
        </p:txBody>
      </p:sp>
      <p:sp>
        <p:nvSpPr>
          <p:cNvPr id="42" name="TextBox 41"/>
          <p:cNvSpPr txBox="1"/>
          <p:nvPr/>
        </p:nvSpPr>
        <p:spPr>
          <a:xfrm>
            <a:off x="7275260" y="1302172"/>
            <a:ext cx="1550688" cy="1754326"/>
          </a:xfrm>
          <a:prstGeom prst="rect">
            <a:avLst/>
          </a:prstGeom>
          <a:noFill/>
          <a:effectLst>
            <a:outerShdw blurRad="63500" dist="38100" dir="2700000">
              <a:srgbClr val="000000"/>
            </a:outerShdw>
          </a:effectLst>
        </p:spPr>
        <p:txBody>
          <a:bodyPr wrap="square" rtlCol="0">
            <a:spAutoFit/>
          </a:bodyPr>
          <a:lstStyle/>
          <a:p>
            <a:pPr lvl="0" algn="ctr"/>
            <a:r>
              <a:rPr lang="en-US" sz="3600" dirty="0" smtClean="0">
                <a:solidFill>
                  <a:srgbClr val="FFFFFF"/>
                </a:solidFill>
                <a:latin typeface="AntiqueOliT"/>
              </a:rPr>
              <a:t>Grass and Turf</a:t>
            </a:r>
            <a:endParaRPr lang="en-US" sz="3600" dirty="0">
              <a:latin typeface="AntiqueOliT"/>
            </a:endParaRPr>
          </a:p>
        </p:txBody>
      </p:sp>
      <p:sp>
        <p:nvSpPr>
          <p:cNvPr id="43" name="TextBox 42"/>
          <p:cNvSpPr txBox="1"/>
          <p:nvPr/>
        </p:nvSpPr>
        <p:spPr>
          <a:xfrm>
            <a:off x="399894" y="979006"/>
            <a:ext cx="3779024" cy="1200329"/>
          </a:xfrm>
          <a:prstGeom prst="rect">
            <a:avLst/>
          </a:prstGeom>
          <a:noFill/>
          <a:effectLst>
            <a:outerShdw blurRad="63500" dist="38100" dir="2700000">
              <a:srgbClr val="000000">
                <a:alpha val="43000"/>
              </a:srgbClr>
            </a:outerShdw>
          </a:effectLst>
        </p:spPr>
        <p:txBody>
          <a:bodyPr wrap="none" rtlCol="0">
            <a:spAutoFit/>
          </a:bodyPr>
          <a:lstStyle/>
          <a:p>
            <a:pPr algn="ctr"/>
            <a:r>
              <a:rPr lang="en-US" sz="3600" dirty="0" smtClean="0">
                <a:solidFill>
                  <a:srgbClr val="FFFFFF"/>
                </a:solidFill>
                <a:effectLst>
                  <a:outerShdw blurRad="50800" dist="38100" dir="2700000">
                    <a:srgbClr val="000000">
                      <a:alpha val="95000"/>
                    </a:srgbClr>
                  </a:outerShdw>
                </a:effectLst>
                <a:latin typeface="AntiqueOliT"/>
              </a:rPr>
              <a:t>Enhance Personal </a:t>
            </a:r>
          </a:p>
          <a:p>
            <a:pPr algn="ctr"/>
            <a:r>
              <a:rPr lang="en-US" sz="3600" dirty="0" smtClean="0">
                <a:solidFill>
                  <a:srgbClr val="FFFFFF"/>
                </a:solidFill>
                <a:effectLst>
                  <a:outerShdw blurRad="50800" dist="38100" dir="2700000">
                    <a:srgbClr val="000000">
                      <a:alpha val="95000"/>
                    </a:srgbClr>
                  </a:outerShdw>
                </a:effectLst>
                <a:latin typeface="AntiqueOliT"/>
              </a:rPr>
              <a:t>Environment </a:t>
            </a:r>
            <a:endParaRPr lang="en-US" sz="3600" dirty="0">
              <a:solidFill>
                <a:srgbClr val="FFFFFF"/>
              </a:solidFill>
              <a:effectLst>
                <a:outerShdw blurRad="50800" dist="38100" dir="2700000">
                  <a:srgbClr val="000000">
                    <a:alpha val="95000"/>
                  </a:srgbClr>
                </a:outerShdw>
              </a:effectLst>
            </a:endParaRPr>
          </a:p>
        </p:txBody>
      </p:sp>
      <p:sp>
        <p:nvSpPr>
          <p:cNvPr id="44" name="TextBox 43"/>
          <p:cNvSpPr txBox="1"/>
          <p:nvPr/>
        </p:nvSpPr>
        <p:spPr>
          <a:xfrm>
            <a:off x="403047" y="4121350"/>
            <a:ext cx="1567956" cy="646331"/>
          </a:xfrm>
          <a:prstGeom prst="rect">
            <a:avLst/>
          </a:prstGeom>
          <a:noFill/>
          <a:effectLst>
            <a:outerShdw blurRad="63500" dist="38100" dir="2700000">
              <a:srgbClr val="000000"/>
            </a:outerShdw>
          </a:effectLst>
        </p:spPr>
        <p:txBody>
          <a:bodyPr wrap="square" rtlCol="0">
            <a:spAutoFit/>
          </a:bodyPr>
          <a:lstStyle/>
          <a:p>
            <a:pPr lvl="0"/>
            <a:r>
              <a:rPr lang="en-US" sz="3600" dirty="0" smtClean="0">
                <a:solidFill>
                  <a:srgbClr val="FFFFFF"/>
                </a:solidFill>
                <a:latin typeface="AntiqueOliT"/>
              </a:rPr>
              <a:t>Fibers</a:t>
            </a:r>
            <a:endParaRPr lang="en-US" sz="3600" dirty="0">
              <a:latin typeface="AntiqueOliT"/>
            </a:endParaRPr>
          </a:p>
        </p:txBody>
      </p:sp>
      <p:sp>
        <p:nvSpPr>
          <p:cNvPr id="45" name="TextBox 44"/>
          <p:cNvSpPr txBox="1"/>
          <p:nvPr/>
        </p:nvSpPr>
        <p:spPr>
          <a:xfrm>
            <a:off x="2837756" y="4121350"/>
            <a:ext cx="1322787" cy="646331"/>
          </a:xfrm>
          <a:prstGeom prst="rect">
            <a:avLst/>
          </a:prstGeom>
          <a:noFill/>
          <a:effectLst>
            <a:outerShdw blurRad="63500" dist="38100" dir="2700000">
              <a:srgbClr val="000000"/>
            </a:outerShdw>
          </a:effectLst>
        </p:spPr>
        <p:txBody>
          <a:bodyPr wrap="square" rtlCol="0">
            <a:spAutoFit/>
          </a:bodyPr>
          <a:lstStyle/>
          <a:p>
            <a:pPr lvl="0"/>
            <a:r>
              <a:rPr lang="en-US" sz="3600" dirty="0" smtClean="0">
                <a:solidFill>
                  <a:srgbClr val="FFFFFF"/>
                </a:solidFill>
                <a:latin typeface="AntiqueOliT"/>
              </a:rPr>
              <a:t>Fuel</a:t>
            </a:r>
            <a:endParaRPr lang="en-US" sz="3600" dirty="0">
              <a:latin typeface="AntiqueOliT"/>
            </a:endParaRPr>
          </a:p>
        </p:txBody>
      </p:sp>
      <p:sp>
        <p:nvSpPr>
          <p:cNvPr id="46" name="TextBox 45"/>
          <p:cNvSpPr txBox="1"/>
          <p:nvPr/>
        </p:nvSpPr>
        <p:spPr>
          <a:xfrm>
            <a:off x="5754338" y="4979361"/>
            <a:ext cx="2645574" cy="646331"/>
          </a:xfrm>
          <a:prstGeom prst="rect">
            <a:avLst/>
          </a:prstGeom>
          <a:noFill/>
          <a:effectLst>
            <a:outerShdw blurRad="63500" dist="38100" dir="2700000">
              <a:srgbClr val="000000"/>
            </a:outerShdw>
          </a:effectLst>
        </p:spPr>
        <p:txBody>
          <a:bodyPr wrap="square" rtlCol="0">
            <a:spAutoFit/>
          </a:bodyPr>
          <a:lstStyle/>
          <a:p>
            <a:pPr lvl="0"/>
            <a:r>
              <a:rPr lang="en-US" sz="3600" dirty="0" smtClean="0">
                <a:solidFill>
                  <a:srgbClr val="FFFFFF"/>
                </a:solidFill>
                <a:latin typeface="AntiqueOliT"/>
              </a:rPr>
              <a:t>Animal Feed</a:t>
            </a:r>
            <a:endParaRPr lang="en-US" sz="3600" dirty="0">
              <a:latin typeface="AntiqueOliT"/>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40"/>
                                        </p:tgtEl>
                                      </p:cBhvr>
                                    </p:animEffect>
                                    <p:set>
                                      <p:cBhvr>
                                        <p:cTn id="7" dur="1" fill="hold">
                                          <p:stCondLst>
                                            <p:cond delay="1999"/>
                                          </p:stCondLst>
                                        </p:cTn>
                                        <p:tgtEl>
                                          <p:spTgt spid="40"/>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2000"/>
                                        <p:tgtEl>
                                          <p:spTgt spid="4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2000"/>
                                        <p:tgtEl>
                                          <p:spTgt spid="4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2000"/>
                                        <p:tgtEl>
                                          <p:spTgt spid="4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2000"/>
                                        <p:tgtEl>
                                          <p:spTgt spid="4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2000"/>
                                        <p:tgtEl>
                                          <p:spTgt spid="4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5" grpId="0"/>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0" y="0"/>
            <a:ext cx="9144000" cy="6858000"/>
          </a:xfrm>
          <a:prstGeom prst="rect">
            <a:avLst/>
          </a:prstGeom>
        </p:spPr>
      </p:pic>
      <p:pic>
        <p:nvPicPr>
          <p:cNvPr id="4" name="Picture 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963890" y="229966"/>
            <a:ext cx="7391400" cy="5930900"/>
          </a:xfrm>
          <a:prstGeom prst="rect">
            <a:avLst/>
          </a:prstGeom>
        </p:spPr>
      </p:pic>
    </p:spTree>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pic>
        <p:nvPicPr>
          <p:cNvPr id="6" name="Picture 5" descr="iStock_000012378108Large.jpg"/>
          <p:cNvPicPr>
            <a:picLocks noChangeAspect="1"/>
          </p:cNvPicPr>
          <p:nvPr/>
        </p:nvPicPr>
        <p:blipFill>
          <a:blip r:embed="rId3">
            <a:alphaModFix amt="27000"/>
          </a:blip>
          <a:srcRect l="3559" t="5361" r="11648"/>
          <a:stretch>
            <a:fillRect/>
          </a:stretch>
        </p:blipFill>
        <p:spPr>
          <a:xfrm>
            <a:off x="-101603" y="0"/>
            <a:ext cx="9220200" cy="6858000"/>
          </a:xfrm>
          <a:prstGeom prst="rect">
            <a:avLst/>
          </a:prstGeom>
        </p:spPr>
      </p:pic>
      <p:pic>
        <p:nvPicPr>
          <p:cNvPr id="11" name="Picture 10" descr="iStock_000012378108Large.jpg"/>
          <p:cNvPicPr>
            <a:picLocks noChangeAspect="1"/>
          </p:cNvPicPr>
          <p:nvPr/>
        </p:nvPicPr>
        <p:blipFill>
          <a:blip r:embed="rId3">
            <a:alphaModFix/>
          </a:blip>
          <a:srcRect l="3559" t="5361" r="11648"/>
          <a:stretch>
            <a:fillRect/>
          </a:stretch>
        </p:blipFill>
        <p:spPr>
          <a:xfrm>
            <a:off x="-76200" y="0"/>
            <a:ext cx="9220200" cy="6858000"/>
          </a:xfrm>
          <a:prstGeom prst="rect">
            <a:avLst/>
          </a:prstGeom>
        </p:spPr>
      </p:pic>
      <p:pic>
        <p:nvPicPr>
          <p:cNvPr id="13" name="Picture 12"/>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0" y="1011517"/>
            <a:ext cx="9080500" cy="5181600"/>
          </a:xfrm>
          <a:prstGeom prst="rect">
            <a:avLst/>
          </a:prstGeom>
        </p:spPr>
      </p:pic>
      <p:pic>
        <p:nvPicPr>
          <p:cNvPr id="14" name="Picture 1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279400" y="680936"/>
            <a:ext cx="8864600" cy="5512181"/>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14"/>
                                        </p:tgtEl>
                                      </p:cBhvr>
                                    </p:animEffect>
                                    <p:set>
                                      <p:cBhvr>
                                        <p:cTn id="15" dur="1" fill="hold">
                                          <p:stCondLst>
                                            <p:cond delay="1999"/>
                                          </p:stCondLst>
                                        </p:cTn>
                                        <p:tgtEl>
                                          <p:spTgt spid="14"/>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 name="Picture 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935051" y="955157"/>
            <a:ext cx="7230791" cy="5744086"/>
          </a:xfrm>
          <a:prstGeom prst="rect">
            <a:avLst/>
          </a:prstGeom>
        </p:spPr>
      </p:pic>
      <p:sp>
        <p:nvSpPr>
          <p:cNvPr id="5" name="Title 1"/>
          <p:cNvSpPr>
            <a:spLocks noGrp="1"/>
          </p:cNvSpPr>
          <p:nvPr>
            <p:ph type="title"/>
          </p:nvPr>
        </p:nvSpPr>
        <p:spPr>
          <a:xfrm>
            <a:off x="457200" y="129108"/>
            <a:ext cx="8229600" cy="1143000"/>
          </a:xfrm>
        </p:spPr>
        <p:txBody>
          <a:bodyPr rtlCol="0" anchor="t">
            <a:normAutofit fontScale="90000"/>
          </a:bodyPr>
          <a:lstStyle/>
          <a:p>
            <a:pPr fontAlgn="auto">
              <a:spcAft>
                <a:spcPts val="0"/>
              </a:spcAft>
              <a:defRPr/>
            </a:pPr>
            <a:r>
              <a:rPr lang="en-US" dirty="0" smtClean="0">
                <a:solidFill>
                  <a:srgbClr val="FFFFFF"/>
                </a:solidFill>
                <a:latin typeface="AntiqueOliT"/>
              </a:rPr>
              <a:t>Seed Career List</a:t>
            </a:r>
            <a:r>
              <a:rPr lang="en-US" dirty="0" smtClean="0"/>
              <a:t/>
            </a:r>
            <a:br>
              <a:rPr lang="en-US" dirty="0" smtClean="0"/>
            </a:br>
            <a:r>
              <a:rPr lang="en-US" dirty="0" smtClean="0"/>
              <a:t> </a:t>
            </a:r>
            <a:endParaRPr lang="en-US" dirty="0"/>
          </a:p>
        </p:txBody>
      </p:sp>
    </p:spTree>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rtlCol="0" anchor="t">
            <a:normAutofit fontScale="90000"/>
          </a:bodyPr>
          <a:lstStyle/>
          <a:p>
            <a:pPr fontAlgn="auto">
              <a:spcAft>
                <a:spcPts val="0"/>
              </a:spcAft>
              <a:defRPr/>
            </a:pPr>
            <a:r>
              <a:rPr lang="en-US" dirty="0" smtClean="0">
                <a:solidFill>
                  <a:srgbClr val="FFFFFF"/>
                </a:solidFill>
                <a:latin typeface="AntiqueOliT"/>
              </a:rPr>
              <a:t>Start Exploring Seeds Today!</a:t>
            </a:r>
            <a:r>
              <a:rPr lang="en-US" dirty="0" smtClean="0"/>
              <a:t/>
            </a:r>
            <a:br>
              <a:rPr lang="en-US" dirty="0" smtClean="0"/>
            </a:br>
            <a:r>
              <a:rPr lang="en-US" dirty="0" smtClean="0"/>
              <a:t> </a:t>
            </a:r>
            <a:endParaRPr lang="en-US" dirty="0"/>
          </a:p>
        </p:txBody>
      </p:sp>
      <p:sp>
        <p:nvSpPr>
          <p:cNvPr id="5" name="Content Placeholder 2"/>
          <p:cNvSpPr>
            <a:spLocks noGrp="1"/>
          </p:cNvSpPr>
          <p:nvPr>
            <p:ph idx="1"/>
          </p:nvPr>
        </p:nvSpPr>
        <p:spPr>
          <a:xfrm>
            <a:off x="457200" y="1483788"/>
            <a:ext cx="4507099" cy="2878861"/>
          </a:xfrm>
        </p:spPr>
        <p:txBody>
          <a:bodyPr>
            <a:normAutofit/>
          </a:bodyPr>
          <a:lstStyle/>
          <a:p>
            <a:pPr>
              <a:lnSpc>
                <a:spcPct val="80000"/>
              </a:lnSpc>
              <a:spcAft>
                <a:spcPts val="1200"/>
              </a:spcAft>
              <a:buClr>
                <a:schemeClr val="accent4"/>
              </a:buClr>
            </a:pPr>
            <a:r>
              <a:rPr lang="en-US" sz="2400" dirty="0" smtClean="0">
                <a:solidFill>
                  <a:srgbClr val="FFFFFF"/>
                </a:solidFill>
                <a:latin typeface="Arial"/>
              </a:rPr>
              <a:t>Meet with your counselor</a:t>
            </a:r>
          </a:p>
          <a:p>
            <a:pPr>
              <a:lnSpc>
                <a:spcPct val="80000"/>
              </a:lnSpc>
              <a:spcAft>
                <a:spcPts val="1200"/>
              </a:spcAft>
              <a:buClr>
                <a:schemeClr val="accent4"/>
              </a:buClr>
            </a:pPr>
            <a:r>
              <a:rPr lang="en-US" sz="2400" dirty="0" smtClean="0">
                <a:solidFill>
                  <a:srgbClr val="FFFFFF"/>
                </a:solidFill>
                <a:latin typeface="Arial"/>
              </a:rPr>
              <a:t>Fill out a Personal Interest Inventory</a:t>
            </a:r>
          </a:p>
          <a:p>
            <a:pPr>
              <a:lnSpc>
                <a:spcPct val="80000"/>
              </a:lnSpc>
              <a:spcAft>
                <a:spcPts val="1200"/>
              </a:spcAft>
              <a:buClr>
                <a:schemeClr val="accent4"/>
              </a:buClr>
            </a:pPr>
            <a:r>
              <a:rPr lang="en-US" sz="2400" dirty="0" smtClean="0">
                <a:solidFill>
                  <a:srgbClr val="FFFFFF"/>
                </a:solidFill>
                <a:latin typeface="Arial"/>
              </a:rPr>
              <a:t>Find a mentor. </a:t>
            </a:r>
            <a:r>
              <a:rPr lang="en-US" sz="2400" i="1" dirty="0" smtClean="0">
                <a:solidFill>
                  <a:srgbClr val="FFFFFF"/>
                </a:solidFill>
                <a:latin typeface="Arial"/>
              </a:rPr>
              <a:t>It could </a:t>
            </a:r>
            <a:br>
              <a:rPr lang="en-US" sz="2400" i="1" dirty="0" smtClean="0">
                <a:solidFill>
                  <a:srgbClr val="FFFFFF"/>
                </a:solidFill>
                <a:latin typeface="Arial"/>
              </a:rPr>
            </a:br>
            <a:r>
              <a:rPr lang="en-US" sz="2400" i="1" dirty="0" smtClean="0">
                <a:solidFill>
                  <a:srgbClr val="FFFFFF"/>
                </a:solidFill>
                <a:latin typeface="Arial"/>
              </a:rPr>
              <a:t>even be me!  </a:t>
            </a:r>
          </a:p>
          <a:p>
            <a:pPr>
              <a:lnSpc>
                <a:spcPct val="80000"/>
              </a:lnSpc>
            </a:pPr>
            <a:endParaRPr lang="en-US" sz="2100" dirty="0" smtClean="0"/>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7364440" y="5535643"/>
            <a:ext cx="1322360" cy="915480"/>
          </a:xfrm>
          <a:prstGeom prst="rect">
            <a:avLst/>
          </a:prstGeom>
        </p:spPr>
      </p:pic>
      <p:pic>
        <p:nvPicPr>
          <p:cNvPr id="9" name="Picture 8" descr="FTS Handbook.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rcRect l="50187"/>
              <a:stretch>
                <a:fillRect/>
              </a:stretch>
            </p:blipFill>
          </mc:Choice>
          <mc:Fallback>
            <p:blipFill>
              <a:blip r:embed="rId6"/>
              <a:srcRect l="50187"/>
              <a:stretch>
                <a:fillRect/>
              </a:stretch>
            </p:blipFill>
          </mc:Fallback>
        </mc:AlternateContent>
        <p:spPr>
          <a:xfrm>
            <a:off x="9655390" y="3422650"/>
            <a:ext cx="2060670" cy="2677422"/>
          </a:xfrm>
          <a:prstGeom prst="rect">
            <a:avLst/>
          </a:prstGeom>
          <a:solidFill>
            <a:srgbClr val="FFFFFF"/>
          </a:solidFill>
          <a:effectLst>
            <a:outerShdw blurRad="50800" dist="38100" dir="2700000">
              <a:srgbClr val="000000">
                <a:alpha val="43000"/>
              </a:srgbClr>
            </a:outerShdw>
          </a:effectLst>
        </p:spPr>
      </p:pic>
      <p:pic>
        <p:nvPicPr>
          <p:cNvPr id="11" name="Picture 10" descr="FTS Handbook.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rcRect r="50285"/>
              <a:stretch>
                <a:fillRect/>
              </a:stretch>
            </p:blipFill>
          </mc:Choice>
          <mc:Fallback>
            <p:blipFill>
              <a:blip r:embed="rId6"/>
              <a:srcRect r="50285"/>
              <a:stretch>
                <a:fillRect/>
              </a:stretch>
            </p:blipFill>
          </mc:Fallback>
        </mc:AlternateContent>
        <p:spPr>
          <a:xfrm>
            <a:off x="6549400" y="2101253"/>
            <a:ext cx="2375508" cy="3092608"/>
          </a:xfrm>
          <a:prstGeom prst="rect">
            <a:avLst/>
          </a:prstGeom>
          <a:solidFill>
            <a:srgbClr val="FFFFFF"/>
          </a:solidFill>
          <a:effectLst>
            <a:outerShdw blurRad="50800" dist="38100" dir="2700000">
              <a:srgbClr val="000000">
                <a:alpha val="43000"/>
              </a:srgbClr>
            </a:outerShdw>
          </a:effectLst>
        </p:spPr>
      </p:pic>
      <p:cxnSp>
        <p:nvCxnSpPr>
          <p:cNvPr id="12" name="Straight Connector 11"/>
          <p:cNvCxnSpPr/>
          <p:nvPr/>
        </p:nvCxnSpPr>
        <p:spPr>
          <a:xfrm>
            <a:off x="7364440" y="6477583"/>
            <a:ext cx="1779560" cy="1588"/>
          </a:xfrm>
          <a:prstGeom prst="line">
            <a:avLst/>
          </a:prstGeom>
        </p:spPr>
        <p:style>
          <a:lnRef idx="2">
            <a:schemeClr val="accent3"/>
          </a:lnRef>
          <a:fillRef idx="0">
            <a:schemeClr val="accent3"/>
          </a:fillRef>
          <a:effectRef idx="1">
            <a:schemeClr val="accent3"/>
          </a:effectRef>
          <a:fontRef idx="minor">
            <a:schemeClr val="tx1"/>
          </a:fontRef>
        </p:style>
      </p:cxnSp>
      <p:pic>
        <p:nvPicPr>
          <p:cNvPr id="10" name="Picture 9" descr="FTS Handbook.tif"/>
          <p:cNvPicPr>
            <a:picLocks noChangeAspect="1"/>
          </p:cNvPicPr>
          <p:nvPr/>
        </p:nvPicPr>
        <p:blipFill>
          <a:blip r:embed="rId7"/>
          <a:stretch>
            <a:fillRect/>
          </a:stretch>
        </p:blipFill>
        <p:spPr>
          <a:xfrm>
            <a:off x="4530725" y="1483788"/>
            <a:ext cx="2421114" cy="3133378"/>
          </a:xfrm>
          <a:prstGeom prst="rect">
            <a:avLst/>
          </a:prstGeom>
          <a:ln>
            <a:solidFill>
              <a:schemeClr val="bg1"/>
            </a:solidFill>
          </a:ln>
          <a:effectLst>
            <a:outerShdw blurRad="50800" dist="38100" dir="2700000">
              <a:srgbClr val="000000">
                <a:alpha val="43000"/>
              </a:srgbClr>
            </a:outerShdw>
          </a:effectLst>
        </p:spPr>
      </p:pic>
    </p:spTree>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4000" dirty="0" smtClean="0">
                <a:solidFill>
                  <a:srgbClr val="FFFFFF"/>
                </a:solidFill>
                <a:latin typeface="AntiqueOliT"/>
              </a:rPr>
              <a:t>Use These Resources</a:t>
            </a:r>
            <a:endParaRPr lang="en-US" sz="4000" dirty="0">
              <a:solidFill>
                <a:srgbClr val="FFFFFF"/>
              </a:solidFill>
              <a:latin typeface="AntiqueOliT"/>
            </a:endParaRPr>
          </a:p>
        </p:txBody>
      </p:sp>
      <p:sp>
        <p:nvSpPr>
          <p:cNvPr id="3" name="Content Placeholder 2"/>
          <p:cNvSpPr>
            <a:spLocks noGrp="1"/>
          </p:cNvSpPr>
          <p:nvPr>
            <p:ph idx="1"/>
          </p:nvPr>
        </p:nvSpPr>
        <p:spPr>
          <a:xfrm>
            <a:off x="417516" y="1283293"/>
            <a:ext cx="5656987" cy="4708525"/>
          </a:xfrm>
        </p:spPr>
        <p:txBody>
          <a:bodyPr>
            <a:normAutofit/>
          </a:bodyPr>
          <a:lstStyle/>
          <a:p>
            <a:pPr>
              <a:lnSpc>
                <a:spcPct val="80000"/>
              </a:lnSpc>
              <a:spcAft>
                <a:spcPts val="1200"/>
              </a:spcAft>
              <a:buClr>
                <a:schemeClr val="accent4"/>
              </a:buClr>
              <a:buNone/>
            </a:pPr>
            <a:r>
              <a:rPr lang="en-US" sz="2400" dirty="0" smtClean="0">
                <a:solidFill>
                  <a:srgbClr val="FFFFFF"/>
                </a:solidFill>
                <a:latin typeface="Arial"/>
              </a:rPr>
              <a:t>The handout will help you investigate…</a:t>
            </a:r>
          </a:p>
          <a:p>
            <a:pPr>
              <a:lnSpc>
                <a:spcPct val="80000"/>
              </a:lnSpc>
              <a:spcAft>
                <a:spcPts val="1200"/>
              </a:spcAft>
              <a:buClr>
                <a:schemeClr val="accent4"/>
              </a:buClr>
            </a:pPr>
            <a:r>
              <a:rPr lang="en-US" sz="2400" dirty="0" smtClean="0">
                <a:solidFill>
                  <a:srgbClr val="FFFFFF"/>
                </a:solidFill>
                <a:latin typeface="Arial"/>
              </a:rPr>
              <a:t>Education paths and types of careers available  </a:t>
            </a:r>
            <a:r>
              <a:rPr lang="en-US" sz="2400" b="1" dirty="0" smtClean="0">
                <a:solidFill>
                  <a:srgbClr val="FFFFFF"/>
                </a:solidFill>
                <a:latin typeface="Arial"/>
              </a:rPr>
              <a:t> </a:t>
            </a:r>
          </a:p>
          <a:p>
            <a:pPr>
              <a:lnSpc>
                <a:spcPct val="80000"/>
              </a:lnSpc>
              <a:spcAft>
                <a:spcPts val="1200"/>
              </a:spcAft>
              <a:buClr>
                <a:schemeClr val="accent4"/>
              </a:buClr>
            </a:pPr>
            <a:r>
              <a:rPr lang="en-US" sz="2400" dirty="0" smtClean="0">
                <a:solidFill>
                  <a:srgbClr val="FFFFFF"/>
                </a:solidFill>
                <a:latin typeface="Arial"/>
              </a:rPr>
              <a:t>Grants, scholarships, and ways to volunteer, take work-study, or intern in the industry  </a:t>
            </a:r>
            <a:r>
              <a:rPr lang="en-US" sz="2400" b="1" dirty="0" smtClean="0">
                <a:solidFill>
                  <a:srgbClr val="FFFFFF"/>
                </a:solidFill>
                <a:latin typeface="Arial"/>
              </a:rPr>
              <a:t> </a:t>
            </a:r>
          </a:p>
          <a:p>
            <a:pPr>
              <a:lnSpc>
                <a:spcPct val="80000"/>
              </a:lnSpc>
              <a:spcAft>
                <a:spcPts val="1200"/>
              </a:spcAft>
              <a:buClr>
                <a:schemeClr val="accent4"/>
              </a:buClr>
            </a:pPr>
            <a:r>
              <a:rPr lang="en-US" sz="2400" dirty="0" smtClean="0">
                <a:solidFill>
                  <a:srgbClr val="FFFFFF"/>
                </a:solidFill>
                <a:latin typeface="Arial"/>
              </a:rPr>
              <a:t>Virtual tours of colleges </a:t>
            </a:r>
            <a:r>
              <a:rPr lang="en-US" sz="2400" b="1" dirty="0" smtClean="0">
                <a:solidFill>
                  <a:srgbClr val="FFFFFF"/>
                </a:solidFill>
                <a:latin typeface="Arial"/>
              </a:rPr>
              <a:t> </a:t>
            </a:r>
          </a:p>
          <a:p>
            <a:pPr>
              <a:lnSpc>
                <a:spcPct val="80000"/>
              </a:lnSpc>
              <a:spcAft>
                <a:spcPts val="1200"/>
              </a:spcAft>
              <a:buClr>
                <a:schemeClr val="accent4"/>
              </a:buClr>
            </a:pPr>
            <a:r>
              <a:rPr lang="en-US" sz="2400" dirty="0" smtClean="0">
                <a:solidFill>
                  <a:srgbClr val="FFFFFF"/>
                </a:solidFill>
                <a:latin typeface="Arial"/>
              </a:rPr>
              <a:t>More about seed companies and jobs  </a:t>
            </a:r>
            <a:r>
              <a:rPr lang="en-US" sz="2400" b="1" dirty="0" smtClean="0">
                <a:solidFill>
                  <a:srgbClr val="FFFFFF"/>
                </a:solidFill>
                <a:latin typeface="Arial"/>
              </a:rPr>
              <a:t> </a:t>
            </a:r>
          </a:p>
        </p:txBody>
      </p:sp>
      <p:pic>
        <p:nvPicPr>
          <p:cNvPr id="11" name="Picture 10"/>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7364440" y="5535643"/>
            <a:ext cx="1322360" cy="915480"/>
          </a:xfrm>
          <a:prstGeom prst="rect">
            <a:avLst/>
          </a:prstGeom>
        </p:spPr>
      </p:pic>
      <p:cxnSp>
        <p:nvCxnSpPr>
          <p:cNvPr id="12" name="Straight Connector 11"/>
          <p:cNvCxnSpPr/>
          <p:nvPr/>
        </p:nvCxnSpPr>
        <p:spPr>
          <a:xfrm>
            <a:off x="7364440" y="6477583"/>
            <a:ext cx="1779560" cy="1588"/>
          </a:xfrm>
          <a:prstGeom prst="line">
            <a:avLst/>
          </a:prstGeom>
        </p:spPr>
        <p:style>
          <a:lnRef idx="2">
            <a:schemeClr val="accent3"/>
          </a:lnRef>
          <a:fillRef idx="0">
            <a:schemeClr val="accent3"/>
          </a:fillRef>
          <a:effectRef idx="1">
            <a:schemeClr val="accent3"/>
          </a:effectRef>
          <a:fontRef idx="minor">
            <a:schemeClr val="tx1"/>
          </a:fontRef>
        </p:style>
      </p:cxnSp>
      <p:pic>
        <p:nvPicPr>
          <p:cNvPr id="8" name="Picture 7" descr="Picture 8.png"/>
          <p:cNvPicPr>
            <a:picLocks noChangeAspect="1"/>
          </p:cNvPicPr>
          <p:nvPr/>
        </p:nvPicPr>
        <p:blipFill>
          <a:blip r:embed="rId5"/>
          <a:stretch>
            <a:fillRect/>
          </a:stretch>
        </p:blipFill>
        <p:spPr>
          <a:xfrm>
            <a:off x="6440760" y="1170464"/>
            <a:ext cx="2380467" cy="3661887"/>
          </a:xfrm>
          <a:prstGeom prst="rect">
            <a:avLst/>
          </a:prstGeom>
          <a:effectLst>
            <a:outerShdw blurRad="152400" dist="50800" dir="2700000">
              <a:srgbClr val="000000">
                <a:alpha val="43000"/>
              </a:srgbClr>
            </a:outerShdw>
          </a:effectLst>
        </p:spPr>
      </p:pic>
    </p:spTree>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49895"/>
          </a:xfrm>
        </p:spPr>
        <p:txBody>
          <a:bodyPr anchor="t">
            <a:normAutofit/>
          </a:bodyPr>
          <a:lstStyle/>
          <a:p>
            <a:r>
              <a:rPr lang="en-US" sz="4000" dirty="0" smtClean="0">
                <a:solidFill>
                  <a:srgbClr val="FFFFFF"/>
                </a:solidFill>
                <a:latin typeface="AntiqueOliT"/>
              </a:rPr>
              <a:t>Network and Discover!</a:t>
            </a:r>
            <a:endParaRPr lang="en-US" sz="4000" dirty="0">
              <a:solidFill>
                <a:srgbClr val="FFFFFF"/>
              </a:solidFill>
              <a:latin typeface="AntiqueOliT"/>
            </a:endParaRPr>
          </a:p>
        </p:txBody>
      </p:sp>
      <p:sp>
        <p:nvSpPr>
          <p:cNvPr id="3" name="Content Placeholder 2"/>
          <p:cNvSpPr>
            <a:spLocks noGrp="1"/>
          </p:cNvSpPr>
          <p:nvPr>
            <p:ph idx="1"/>
          </p:nvPr>
        </p:nvSpPr>
        <p:spPr>
          <a:xfrm>
            <a:off x="457200" y="1285461"/>
            <a:ext cx="8229600" cy="5075582"/>
          </a:xfrm>
        </p:spPr>
        <p:txBody>
          <a:bodyPr>
            <a:normAutofit/>
          </a:bodyPr>
          <a:lstStyle/>
          <a:p>
            <a:pPr>
              <a:lnSpc>
                <a:spcPct val="80000"/>
              </a:lnSpc>
              <a:buClr>
                <a:schemeClr val="accent4"/>
              </a:buClr>
            </a:pPr>
            <a:r>
              <a:rPr lang="en-US" sz="2400" dirty="0" smtClean="0">
                <a:solidFill>
                  <a:srgbClr val="FFFFFF"/>
                </a:solidFill>
                <a:latin typeface="Arial"/>
              </a:rPr>
              <a:t>Join organizations that can offer contacts in the industry  </a:t>
            </a:r>
          </a:p>
          <a:p>
            <a:pPr lvl="1">
              <a:lnSpc>
                <a:spcPct val="80000"/>
              </a:lnSpc>
              <a:buClr>
                <a:schemeClr val="accent4"/>
              </a:buClr>
            </a:pPr>
            <a:r>
              <a:rPr lang="en-US" sz="2400" dirty="0" smtClean="0">
                <a:solidFill>
                  <a:srgbClr val="FFFFFF"/>
                </a:solidFill>
                <a:latin typeface="Arial"/>
              </a:rPr>
              <a:t>4-H</a:t>
            </a:r>
          </a:p>
          <a:p>
            <a:pPr lvl="1">
              <a:lnSpc>
                <a:spcPct val="80000"/>
              </a:lnSpc>
              <a:buClr>
                <a:schemeClr val="accent4"/>
              </a:buClr>
            </a:pPr>
            <a:r>
              <a:rPr lang="en-US" sz="2400" dirty="0" smtClean="0">
                <a:solidFill>
                  <a:srgbClr val="FFFFFF"/>
                </a:solidFill>
                <a:latin typeface="Arial"/>
              </a:rPr>
              <a:t>AFA</a:t>
            </a:r>
          </a:p>
          <a:p>
            <a:pPr lvl="1">
              <a:lnSpc>
                <a:spcPct val="80000"/>
              </a:lnSpc>
              <a:buClr>
                <a:schemeClr val="accent4"/>
              </a:buClr>
            </a:pPr>
            <a:r>
              <a:rPr lang="en-US" sz="2400" dirty="0" smtClean="0">
                <a:solidFill>
                  <a:srgbClr val="FFFFFF"/>
                </a:solidFill>
                <a:latin typeface="Arial"/>
              </a:rPr>
              <a:t>NAMA</a:t>
            </a:r>
          </a:p>
          <a:p>
            <a:pPr lvl="1">
              <a:lnSpc>
                <a:spcPct val="80000"/>
              </a:lnSpc>
              <a:buClr>
                <a:schemeClr val="accent4"/>
              </a:buClr>
            </a:pPr>
            <a:r>
              <a:rPr lang="en-US" sz="2400" dirty="0" smtClean="0">
                <a:solidFill>
                  <a:srgbClr val="FFFFFF"/>
                </a:solidFill>
                <a:latin typeface="Arial"/>
              </a:rPr>
              <a:t>National FFA Organization  </a:t>
            </a:r>
            <a:r>
              <a:rPr lang="en-US" sz="2000" dirty="0" smtClean="0">
                <a:solidFill>
                  <a:srgbClr val="FFFFFF"/>
                </a:solidFill>
                <a:latin typeface="Arial"/>
              </a:rPr>
              <a:t/>
            </a:r>
            <a:br>
              <a:rPr lang="en-US" sz="2000" dirty="0" smtClean="0">
                <a:solidFill>
                  <a:srgbClr val="FFFFFF"/>
                </a:solidFill>
                <a:latin typeface="Arial"/>
              </a:rPr>
            </a:br>
            <a:endParaRPr lang="en-US" sz="2000" dirty="0" smtClean="0">
              <a:solidFill>
                <a:srgbClr val="FFFFFF"/>
              </a:solidFill>
              <a:latin typeface="Arial"/>
            </a:endParaRPr>
          </a:p>
          <a:p>
            <a:pPr>
              <a:lnSpc>
                <a:spcPct val="80000"/>
              </a:lnSpc>
              <a:buClr>
                <a:schemeClr val="accent4"/>
              </a:buClr>
            </a:pPr>
            <a:r>
              <a:rPr lang="en-US" sz="2400" dirty="0" smtClean="0">
                <a:solidFill>
                  <a:srgbClr val="FFFFFF"/>
                </a:solidFill>
                <a:latin typeface="Arial"/>
              </a:rPr>
              <a:t>Explore fields of study, and where they are offered </a:t>
            </a:r>
          </a:p>
          <a:p>
            <a:pPr lvl="1">
              <a:lnSpc>
                <a:spcPct val="80000"/>
              </a:lnSpc>
              <a:buClr>
                <a:schemeClr val="accent4"/>
              </a:buClr>
            </a:pPr>
            <a:r>
              <a:rPr lang="en-US" sz="2400" dirty="0" smtClean="0">
                <a:solidFill>
                  <a:srgbClr val="FFFFFF"/>
                </a:solidFill>
                <a:latin typeface="Arial"/>
              </a:rPr>
              <a:t>Business/marketing</a:t>
            </a:r>
          </a:p>
          <a:p>
            <a:pPr lvl="1">
              <a:lnSpc>
                <a:spcPct val="80000"/>
              </a:lnSpc>
              <a:buClr>
                <a:schemeClr val="accent4"/>
              </a:buClr>
            </a:pPr>
            <a:r>
              <a:rPr lang="en-US" sz="2400" dirty="0" smtClean="0">
                <a:solidFill>
                  <a:srgbClr val="FFFFFF"/>
                </a:solidFill>
                <a:latin typeface="Arial"/>
              </a:rPr>
              <a:t>Agronomy</a:t>
            </a:r>
          </a:p>
          <a:p>
            <a:pPr lvl="1">
              <a:lnSpc>
                <a:spcPct val="80000"/>
              </a:lnSpc>
              <a:buClr>
                <a:schemeClr val="accent4"/>
              </a:buClr>
            </a:pPr>
            <a:r>
              <a:rPr lang="en-US" sz="2400" dirty="0" smtClean="0">
                <a:solidFill>
                  <a:srgbClr val="FFFFFF"/>
                </a:solidFill>
                <a:latin typeface="Arial"/>
              </a:rPr>
              <a:t>Plant science and plant breeding</a:t>
            </a:r>
          </a:p>
          <a:p>
            <a:pPr lvl="1">
              <a:lnSpc>
                <a:spcPct val="80000"/>
              </a:lnSpc>
              <a:buClr>
                <a:schemeClr val="accent4"/>
              </a:buClr>
            </a:pPr>
            <a:r>
              <a:rPr lang="en-US" sz="2400" dirty="0" smtClean="0">
                <a:solidFill>
                  <a:srgbClr val="FFFFFF"/>
                </a:solidFill>
                <a:latin typeface="Arial"/>
              </a:rPr>
              <a:t>Agribusiness</a:t>
            </a:r>
          </a:p>
          <a:p>
            <a:pPr lvl="1">
              <a:lnSpc>
                <a:spcPct val="80000"/>
              </a:lnSpc>
              <a:buClr>
                <a:schemeClr val="accent4"/>
              </a:buClr>
            </a:pPr>
            <a:r>
              <a:rPr lang="en-US" sz="2400" dirty="0" smtClean="0">
                <a:solidFill>
                  <a:srgbClr val="FFFFFF"/>
                </a:solidFill>
                <a:latin typeface="Arial"/>
              </a:rPr>
              <a:t>Agricultural economics or engineering</a:t>
            </a:r>
          </a:p>
          <a:p>
            <a:pPr lvl="1">
              <a:lnSpc>
                <a:spcPct val="80000"/>
              </a:lnSpc>
              <a:buClr>
                <a:schemeClr val="accent4"/>
              </a:buClr>
            </a:pPr>
            <a:r>
              <a:rPr lang="en-US" sz="2400" dirty="0" smtClean="0">
                <a:solidFill>
                  <a:srgbClr val="FFFFFF"/>
                </a:solidFill>
                <a:latin typeface="Arial"/>
              </a:rPr>
              <a:t>Genetics and life sciences </a:t>
            </a:r>
          </a:p>
          <a:p>
            <a:endParaRPr lang="en-US" dirty="0"/>
          </a:p>
        </p:txBody>
      </p:sp>
      <p:pic>
        <p:nvPicPr>
          <p:cNvPr id="8" name="Picture 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7364440" y="5535643"/>
            <a:ext cx="1322360" cy="915480"/>
          </a:xfrm>
          <a:prstGeom prst="rect">
            <a:avLst/>
          </a:prstGeom>
        </p:spPr>
      </p:pic>
      <p:cxnSp>
        <p:nvCxnSpPr>
          <p:cNvPr id="9" name="Straight Connector 8"/>
          <p:cNvCxnSpPr/>
          <p:nvPr/>
        </p:nvCxnSpPr>
        <p:spPr>
          <a:xfrm>
            <a:off x="7364440" y="6477583"/>
            <a:ext cx="1779560" cy="1588"/>
          </a:xfrm>
          <a:prstGeom prst="line">
            <a:avLst/>
          </a:prstGeom>
        </p:spPr>
        <p:style>
          <a:lnRef idx="2">
            <a:schemeClr val="accent3"/>
          </a:lnRef>
          <a:fillRef idx="0">
            <a:schemeClr val="accent3"/>
          </a:fillRef>
          <a:effectRef idx="1">
            <a:schemeClr val="accent3"/>
          </a:effectRef>
          <a:fontRef idx="minor">
            <a:schemeClr val="tx1"/>
          </a:fontRef>
        </p:style>
      </p:cxnSp>
    </p:spTree>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2124586" y="52920"/>
            <a:ext cx="5397500" cy="5740400"/>
          </a:xfrm>
          <a:prstGeom prst="rect">
            <a:avLst/>
          </a:prstGeom>
        </p:spPr>
      </p:pic>
      <p:pic>
        <p:nvPicPr>
          <p:cNvPr id="8" name="Picture 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466746" y="3064130"/>
            <a:ext cx="6534254" cy="3803140"/>
          </a:xfrm>
          <a:prstGeom prst="rect">
            <a:avLst/>
          </a:prstGeom>
          <a:effectLst>
            <a:outerShdw blurRad="190500" dist="63500" dir="2700000">
              <a:srgbClr val="000000">
                <a:alpha val="69000"/>
              </a:srgbClr>
            </a:outerShdw>
          </a:effectLst>
        </p:spPr>
      </p:pic>
    </p:spTree>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 name="Picture 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7364440" y="5535643"/>
            <a:ext cx="1322360" cy="915480"/>
          </a:xfrm>
          <a:prstGeom prst="rect">
            <a:avLst/>
          </a:prstGeom>
        </p:spPr>
      </p:pic>
      <p:cxnSp>
        <p:nvCxnSpPr>
          <p:cNvPr id="5" name="Straight Connector 4"/>
          <p:cNvCxnSpPr/>
          <p:nvPr/>
        </p:nvCxnSpPr>
        <p:spPr>
          <a:xfrm>
            <a:off x="7364440" y="6477583"/>
            <a:ext cx="1779560" cy="1588"/>
          </a:xfrm>
          <a:prstGeom prst="line">
            <a:avLst/>
          </a:prstGeom>
        </p:spPr>
        <p:style>
          <a:lnRef idx="2">
            <a:schemeClr val="accent3"/>
          </a:lnRef>
          <a:fillRef idx="0">
            <a:schemeClr val="accent3"/>
          </a:fillRef>
          <a:effectRef idx="1">
            <a:schemeClr val="accent3"/>
          </a:effectRef>
          <a:fontRef idx="minor">
            <a:schemeClr val="tx1"/>
          </a:fontRef>
        </p:style>
      </p:cxnSp>
      <p:pic>
        <p:nvPicPr>
          <p:cNvPr id="9" name="Pictur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812777" y="419085"/>
            <a:ext cx="8153400" cy="5384800"/>
          </a:xfrm>
          <a:prstGeom prst="rect">
            <a:avLst/>
          </a:prstGeom>
          <a:effectLst>
            <a:outerShdw blurRad="50800" dist="38100" dir="2700000">
              <a:srgbClr val="000000">
                <a:alpha val="43000"/>
              </a:srgbClr>
            </a:outerShdw>
          </a:effectLst>
        </p:spPr>
      </p:pic>
    </p:spTree>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16791"/>
            <a:ext cx="8229600" cy="1143000"/>
          </a:xfrm>
        </p:spPr>
        <p:txBody>
          <a:bodyPr>
            <a:noAutofit/>
          </a:bodyPr>
          <a:lstStyle/>
          <a:p>
            <a:r>
              <a:rPr lang="en-US" sz="4000" dirty="0" smtClean="0">
                <a:solidFill>
                  <a:schemeClr val="bg1"/>
                </a:solidFill>
                <a:latin typeface="AntiqueOliT"/>
                <a:cs typeface="Calibri (Headings)"/>
              </a:rPr>
              <a:t>I can help you </a:t>
            </a:r>
            <a:br>
              <a:rPr lang="en-US" sz="4000" dirty="0" smtClean="0">
                <a:solidFill>
                  <a:schemeClr val="bg1"/>
                </a:solidFill>
                <a:latin typeface="AntiqueOliT"/>
                <a:cs typeface="Calibri (Headings)"/>
              </a:rPr>
            </a:br>
            <a:r>
              <a:rPr lang="en-US" sz="4000" dirty="0" smtClean="0">
                <a:solidFill>
                  <a:schemeClr val="bg1"/>
                </a:solidFill>
                <a:latin typeface="AntiqueOliT"/>
                <a:cs typeface="Calibri (Headings)"/>
              </a:rPr>
              <a:t>grow your career.</a:t>
            </a:r>
            <a:endParaRPr lang="en-US" sz="4000" dirty="0">
              <a:solidFill>
                <a:schemeClr val="bg1"/>
              </a:solidFill>
              <a:latin typeface="AntiqueOliT"/>
              <a:cs typeface="Calibri (Headings)"/>
            </a:endParaRPr>
          </a:p>
        </p:txBody>
      </p:sp>
      <p:sp>
        <p:nvSpPr>
          <p:cNvPr id="6" name="Title 1"/>
          <p:cNvSpPr txBox="1">
            <a:spLocks/>
          </p:cNvSpPr>
          <p:nvPr/>
        </p:nvSpPr>
        <p:spPr>
          <a:xfrm>
            <a:off x="687866" y="2752436"/>
            <a:ext cx="7998933" cy="2410691"/>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bg1"/>
                </a:solidFill>
                <a:effectLst/>
                <a:uLnTx/>
                <a:uFillTx/>
                <a:latin typeface="AntiqueOliT"/>
                <a:ea typeface="+mj-ea"/>
                <a:cs typeface="Calibri (Headings)"/>
              </a:rPr>
              <a:t>Name/Title:</a:t>
            </a:r>
            <a:br>
              <a:rPr kumimoji="0" lang="en-US" sz="2400" b="0" i="0" u="none" strike="noStrike" kern="1200" cap="none" spc="0" normalizeH="0" baseline="0" noProof="0" dirty="0" smtClean="0">
                <a:ln>
                  <a:noFill/>
                </a:ln>
                <a:solidFill>
                  <a:schemeClr val="bg1"/>
                </a:solidFill>
                <a:effectLst/>
                <a:uLnTx/>
                <a:uFillTx/>
                <a:latin typeface="AntiqueOliT"/>
                <a:ea typeface="+mj-ea"/>
                <a:cs typeface="Calibri (Headings)"/>
              </a:rPr>
            </a:br>
            <a:endParaRPr kumimoji="0" lang="en-US" sz="2400" b="0" i="0" u="none" strike="noStrike" kern="1200" cap="none" spc="0" normalizeH="0" baseline="0" noProof="0" dirty="0" smtClean="0">
              <a:ln>
                <a:noFill/>
              </a:ln>
              <a:solidFill>
                <a:schemeClr val="bg1"/>
              </a:solidFill>
              <a:effectLst/>
              <a:uLnTx/>
              <a:uFillTx/>
              <a:latin typeface="AntiqueOliT"/>
              <a:ea typeface="+mj-ea"/>
              <a:cs typeface="Calibri (Headings)"/>
            </a:endParaRPr>
          </a:p>
          <a:p>
            <a:pPr marL="0" marR="0" lvl="0" indent="0"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bg1"/>
                </a:solidFill>
                <a:effectLst/>
                <a:uLnTx/>
                <a:uFillTx/>
                <a:latin typeface="AntiqueOliT"/>
                <a:ea typeface="+mj-ea"/>
                <a:cs typeface="Calibri (Headings)"/>
              </a:rPr>
              <a:t>Email:</a:t>
            </a:r>
            <a:br>
              <a:rPr kumimoji="0" lang="en-US" sz="2400" b="0" i="0" u="none" strike="noStrike" kern="1200" cap="none" spc="0" normalizeH="0" baseline="0" noProof="0" dirty="0" smtClean="0">
                <a:ln>
                  <a:noFill/>
                </a:ln>
                <a:solidFill>
                  <a:schemeClr val="bg1"/>
                </a:solidFill>
                <a:effectLst/>
                <a:uLnTx/>
                <a:uFillTx/>
                <a:latin typeface="AntiqueOliT"/>
                <a:ea typeface="+mj-ea"/>
                <a:cs typeface="Calibri (Headings)"/>
              </a:rPr>
            </a:br>
            <a:endParaRPr kumimoji="0" lang="en-US" sz="2400" b="0" i="0" u="none" strike="noStrike" kern="1200" cap="none" spc="0" normalizeH="0" baseline="0" noProof="0" dirty="0" smtClean="0">
              <a:ln>
                <a:noFill/>
              </a:ln>
              <a:solidFill>
                <a:schemeClr val="bg1"/>
              </a:solidFill>
              <a:effectLst/>
              <a:uLnTx/>
              <a:uFillTx/>
              <a:latin typeface="AntiqueOliT"/>
              <a:ea typeface="+mj-ea"/>
              <a:cs typeface="Calibri (Headings)"/>
            </a:endParaRPr>
          </a:p>
          <a:p>
            <a:pPr marL="0" marR="0" lvl="0" indent="0" defTabSz="457200" rtl="0" eaLnBrk="1" fontAlgn="auto" latinLnBrk="0" hangingPunct="1">
              <a:lnSpc>
                <a:spcPct val="100000"/>
              </a:lnSpc>
              <a:spcBef>
                <a:spcPct val="0"/>
              </a:spcBef>
              <a:spcAft>
                <a:spcPts val="0"/>
              </a:spcAft>
              <a:buClrTx/>
              <a:buSzTx/>
              <a:buFontTx/>
              <a:buNone/>
              <a:tabLst/>
              <a:defRPr/>
            </a:pPr>
            <a:r>
              <a:rPr lang="en-US" sz="2400" dirty="0" smtClean="0">
                <a:solidFill>
                  <a:schemeClr val="bg1"/>
                </a:solidFill>
                <a:latin typeface="AntiqueOliT"/>
                <a:ea typeface="+mj-ea"/>
                <a:cs typeface="Calibri (Headings)"/>
              </a:rPr>
              <a:t>Phone:</a:t>
            </a:r>
            <a:endParaRPr kumimoji="0" lang="en-US" sz="2400" b="0" i="0" u="none" strike="noStrike" kern="1200" cap="none" spc="0" normalizeH="0" baseline="0" noProof="0" dirty="0">
              <a:ln>
                <a:noFill/>
              </a:ln>
              <a:solidFill>
                <a:schemeClr val="bg1"/>
              </a:solidFill>
              <a:effectLst/>
              <a:uLnTx/>
              <a:uFillTx/>
              <a:latin typeface="AntiqueOliT"/>
              <a:ea typeface="+mj-ea"/>
              <a:cs typeface="Calibri (Headings)"/>
            </a:endParaRPr>
          </a:p>
        </p:txBody>
      </p:sp>
      <p:pic>
        <p:nvPicPr>
          <p:cNvPr id="4" name="Picture 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7086600" y="5377383"/>
            <a:ext cx="1779560" cy="1232002"/>
          </a:xfrm>
          <a:prstGeom prst="rect">
            <a:avLst/>
          </a:prstGeom>
        </p:spPr>
      </p:pic>
    </p:spTree>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2337392" y="1542473"/>
            <a:ext cx="4602790" cy="3186546"/>
          </a:xfrm>
          <a:prstGeom prst="rect">
            <a:avLst/>
          </a:prstGeom>
        </p:spPr>
      </p:pic>
    </p:spTree>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415925" y="2553352"/>
            <a:ext cx="8229600" cy="1143000"/>
          </a:xfrm>
        </p:spPr>
        <p:txBody>
          <a:bodyPr anchor="t">
            <a:normAutofit/>
          </a:bodyPr>
          <a:lstStyle/>
          <a:p>
            <a:r>
              <a:rPr lang="en-US" sz="5400" dirty="0" smtClean="0">
                <a:solidFill>
                  <a:srgbClr val="FFFFFF"/>
                </a:solidFill>
                <a:latin typeface="AntiqueOliT"/>
                <a:cs typeface="Calibri (Headings)"/>
              </a:rPr>
              <a:t>I may have a solution!</a:t>
            </a:r>
          </a:p>
        </p:txBody>
      </p:sp>
      <p:pic>
        <p:nvPicPr>
          <p:cNvPr id="5" name="Picture 4" descr="iStock_000007662462Small.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1143000" y="229253"/>
            <a:ext cx="7165560" cy="6828358"/>
          </a:xfrm>
          <a:prstGeom prst="rect">
            <a:avLst/>
          </a:prstGeom>
        </p:spPr>
      </p:pic>
      <p:sp>
        <p:nvSpPr>
          <p:cNvPr id="6" name="Content Placeholder 2"/>
          <p:cNvSpPr txBox="1">
            <a:spLocks/>
          </p:cNvSpPr>
          <p:nvPr/>
        </p:nvSpPr>
        <p:spPr>
          <a:xfrm>
            <a:off x="457200" y="2431519"/>
            <a:ext cx="8229600" cy="2529666"/>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
                <a:schemeClr val="bg1"/>
              </a:buClr>
              <a:buSzTx/>
              <a:tabLst/>
              <a:defRPr/>
            </a:pPr>
            <a:r>
              <a:rPr kumimoji="0" lang="en-US" sz="3200" b="0" i="0" u="none" strike="noStrike" kern="1200" cap="none" spc="0" normalizeH="0" baseline="0" noProof="0" dirty="0" smtClean="0">
                <a:ln>
                  <a:noFill/>
                </a:ln>
                <a:solidFill>
                  <a:schemeClr val="tx1"/>
                </a:solidFill>
                <a:effectLst/>
                <a:uLnTx/>
                <a:uFillTx/>
                <a:latin typeface="FlashDLig"/>
                <a:ea typeface="+mj-ea"/>
                <a:cs typeface="Calibri (Headings)"/>
              </a:rPr>
              <a:t>[Name]</a:t>
            </a:r>
          </a:p>
          <a:p>
            <a:pPr marL="342900" marR="0" lvl="0" indent="-342900" algn="ctr" defTabSz="457200" rtl="0" eaLnBrk="1" fontAlgn="auto" latinLnBrk="0" hangingPunct="1">
              <a:lnSpc>
                <a:spcPct val="100000"/>
              </a:lnSpc>
              <a:spcBef>
                <a:spcPct val="20000"/>
              </a:spcBef>
              <a:spcAft>
                <a:spcPts val="0"/>
              </a:spcAft>
              <a:buClr>
                <a:schemeClr val="bg1"/>
              </a:buClr>
              <a:buSzTx/>
              <a:tabLst/>
              <a:defRPr/>
            </a:pPr>
            <a:endParaRPr kumimoji="0" lang="en-US" sz="3200" b="0" i="0" u="none" strike="noStrike" kern="1200" cap="none" spc="0" normalizeH="0" baseline="0" noProof="0" dirty="0" smtClean="0">
              <a:ln>
                <a:noFill/>
              </a:ln>
              <a:solidFill>
                <a:schemeClr val="tx1"/>
              </a:solidFill>
              <a:effectLst/>
              <a:uLnTx/>
              <a:uFillTx/>
              <a:latin typeface="FlashDLig"/>
              <a:ea typeface="+mj-ea"/>
              <a:cs typeface="Calibri (Headings)"/>
            </a:endParaRPr>
          </a:p>
          <a:p>
            <a:pPr marL="342900" marR="0" lvl="0" indent="-342900" algn="ctr" defTabSz="457200" rtl="0" eaLnBrk="1" fontAlgn="auto" latinLnBrk="0" hangingPunct="1">
              <a:lnSpc>
                <a:spcPct val="100000"/>
              </a:lnSpc>
              <a:spcBef>
                <a:spcPct val="20000"/>
              </a:spcBef>
              <a:spcAft>
                <a:spcPts val="0"/>
              </a:spcAft>
              <a:buClr>
                <a:schemeClr val="bg1"/>
              </a:buClr>
              <a:buSzTx/>
              <a:tabLst/>
              <a:defRPr/>
            </a:pPr>
            <a:r>
              <a:rPr kumimoji="0" lang="en-US" sz="3200" b="0" i="0" u="none" strike="noStrike" kern="1200" cap="none" spc="0" normalizeH="0" baseline="0" noProof="0" dirty="0" smtClean="0">
                <a:ln>
                  <a:noFill/>
                </a:ln>
                <a:solidFill>
                  <a:schemeClr val="tx1"/>
                </a:solidFill>
                <a:effectLst/>
                <a:uLnTx/>
                <a:uFillTx/>
                <a:latin typeface="FlashDLig"/>
                <a:ea typeface="+mj-ea"/>
                <a:cs typeface="Calibri (Headings)"/>
              </a:rPr>
              <a:t>[Current Position]  </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0" y="2672421"/>
            <a:ext cx="9143999" cy="1058384"/>
          </a:xfrm>
        </p:spPr>
        <p:txBody>
          <a:bodyPr anchor="t">
            <a:normAutofit/>
          </a:bodyPr>
          <a:lstStyle/>
          <a:p>
            <a:r>
              <a:rPr lang="en-US" sz="5400" dirty="0" smtClean="0">
                <a:solidFill>
                  <a:schemeClr val="bg1"/>
                </a:solidFill>
                <a:latin typeface="AntiqueOliT"/>
                <a:cs typeface="Calibri (Headings)"/>
              </a:rPr>
              <a:t>The Seed Industry </a:t>
            </a:r>
            <a:r>
              <a:rPr lang="en-US" sz="5400" dirty="0" smtClean="0">
                <a:solidFill>
                  <a:srgbClr val="FFFFFF"/>
                </a:solidFill>
                <a:latin typeface="AntiqueOliT"/>
              </a:rPr>
              <a:t>… </a:t>
            </a:r>
            <a:endParaRPr lang="en-US" sz="5400" dirty="0">
              <a:solidFill>
                <a:schemeClr val="bg1"/>
              </a:solidFill>
              <a:latin typeface="AntiqueOliT"/>
              <a:cs typeface="Calibri (Headings)"/>
            </a:endParaRPr>
          </a:p>
        </p:txBody>
      </p:sp>
    </p:spTree>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pic>
        <p:nvPicPr>
          <p:cNvPr id="14" name="Picture 13" descr="iStock_000002804853Medium.jpg"/>
          <p:cNvPicPr>
            <a:picLocks noChangeAspect="1"/>
          </p:cNvPicPr>
          <p:nvPr/>
        </p:nvPicPr>
        <p:blipFill>
          <a:blip r:embed="rId3">
            <a:alphaModFix/>
          </a:blip>
          <a:srcRect l="28975" r="38673"/>
          <a:stretch>
            <a:fillRect/>
          </a:stretch>
        </p:blipFill>
        <p:spPr>
          <a:xfrm flipH="1">
            <a:off x="-385502" y="0"/>
            <a:ext cx="3316941" cy="6955660"/>
          </a:xfrm>
          <a:prstGeom prst="rect">
            <a:avLst/>
          </a:prstGeom>
        </p:spPr>
      </p:pic>
      <p:sp>
        <p:nvSpPr>
          <p:cNvPr id="16" name="TextBox 15"/>
          <p:cNvSpPr txBox="1"/>
          <p:nvPr/>
        </p:nvSpPr>
        <p:spPr>
          <a:xfrm>
            <a:off x="550216" y="854561"/>
            <a:ext cx="1496323" cy="830997"/>
          </a:xfrm>
          <a:prstGeom prst="rect">
            <a:avLst/>
          </a:prstGeom>
          <a:noFill/>
          <a:effectLst>
            <a:outerShdw blurRad="63500" dist="38100" dir="2700000">
              <a:srgbClr val="000000">
                <a:alpha val="43000"/>
              </a:srgbClr>
            </a:outerShdw>
          </a:effectLst>
        </p:spPr>
        <p:txBody>
          <a:bodyPr wrap="none" rtlCol="0">
            <a:spAutoFit/>
          </a:bodyPr>
          <a:lstStyle/>
          <a:p>
            <a:pPr algn="ctr"/>
            <a:r>
              <a:rPr lang="en-US" sz="4800" dirty="0" smtClean="0">
                <a:solidFill>
                  <a:srgbClr val="FFFFFF"/>
                </a:solidFill>
                <a:effectLst>
                  <a:outerShdw blurRad="50800" dist="38100" dir="2700000">
                    <a:srgbClr val="000000">
                      <a:alpha val="95000"/>
                    </a:srgbClr>
                  </a:outerShdw>
                </a:effectLst>
                <a:latin typeface="AntiqueOliT"/>
              </a:rPr>
              <a:t>Seed</a:t>
            </a:r>
            <a:endParaRPr lang="en-US" sz="4800" dirty="0">
              <a:solidFill>
                <a:srgbClr val="FFFFFF"/>
              </a:solidFill>
              <a:effectLst>
                <a:outerShdw blurRad="50800" dist="38100" dir="2700000">
                  <a:srgbClr val="000000">
                    <a:alpha val="95000"/>
                  </a:srgbClr>
                </a:outerShdw>
              </a:effectLst>
            </a:endParaRPr>
          </a:p>
        </p:txBody>
      </p:sp>
      <p:pic>
        <p:nvPicPr>
          <p:cNvPr id="17" name="Picture 16" descr="iStock_000006775024Medium.jpg"/>
          <p:cNvPicPr>
            <a:picLocks noChangeAspect="1"/>
          </p:cNvPicPr>
          <p:nvPr/>
        </p:nvPicPr>
        <p:blipFill>
          <a:blip r:embed="rId4">
            <a:alphaModFix/>
          </a:blip>
          <a:srcRect r="68939"/>
          <a:stretch>
            <a:fillRect/>
          </a:stretch>
        </p:blipFill>
        <p:spPr>
          <a:xfrm>
            <a:off x="2931439" y="0"/>
            <a:ext cx="3209385" cy="6955660"/>
          </a:xfrm>
          <a:prstGeom prst="rect">
            <a:avLst/>
          </a:prstGeom>
        </p:spPr>
      </p:pic>
      <p:sp>
        <p:nvSpPr>
          <p:cNvPr id="18" name="TextBox 17"/>
          <p:cNvSpPr txBox="1"/>
          <p:nvPr/>
        </p:nvSpPr>
        <p:spPr>
          <a:xfrm>
            <a:off x="3577732" y="854561"/>
            <a:ext cx="1730161" cy="830997"/>
          </a:xfrm>
          <a:prstGeom prst="rect">
            <a:avLst/>
          </a:prstGeom>
          <a:noFill/>
          <a:effectLst>
            <a:outerShdw blurRad="63500" dist="38100" dir="2700000">
              <a:srgbClr val="000000">
                <a:alpha val="43000"/>
              </a:srgbClr>
            </a:outerShdw>
          </a:effectLst>
        </p:spPr>
        <p:txBody>
          <a:bodyPr wrap="none" rtlCol="0">
            <a:spAutoFit/>
          </a:bodyPr>
          <a:lstStyle/>
          <a:p>
            <a:pPr algn="ctr"/>
            <a:r>
              <a:rPr lang="en-US" sz="4800" dirty="0" smtClean="0">
                <a:solidFill>
                  <a:srgbClr val="FFFFFF"/>
                </a:solidFill>
                <a:effectLst>
                  <a:outerShdw blurRad="50800" dist="38100" dir="2700000">
                    <a:srgbClr val="000000">
                      <a:alpha val="95000"/>
                    </a:srgbClr>
                  </a:outerShdw>
                </a:effectLst>
                <a:latin typeface="AntiqueOliT"/>
              </a:rPr>
              <a:t>Crops</a:t>
            </a:r>
            <a:endParaRPr lang="en-US" sz="4800" dirty="0">
              <a:solidFill>
                <a:srgbClr val="FFFFFF"/>
              </a:solidFill>
              <a:effectLst>
                <a:outerShdw blurRad="50800" dist="38100" dir="2700000">
                  <a:srgbClr val="000000">
                    <a:alpha val="95000"/>
                  </a:srgbClr>
                </a:outerShdw>
              </a:effectLst>
            </a:endParaRPr>
          </a:p>
        </p:txBody>
      </p:sp>
      <p:pic>
        <p:nvPicPr>
          <p:cNvPr id="20" name="Picture 19" descr="iStock_000006336127Medium.jpg"/>
          <p:cNvPicPr>
            <a:picLocks noChangeAspect="1"/>
          </p:cNvPicPr>
          <p:nvPr/>
        </p:nvPicPr>
        <p:blipFill>
          <a:blip r:embed="rId5">
            <a:alphaModFix/>
          </a:blip>
          <a:srcRect l="47629" t="7185" r="7371" b="1891"/>
          <a:stretch>
            <a:fillRect/>
          </a:stretch>
        </p:blipFill>
        <p:spPr>
          <a:xfrm>
            <a:off x="6140824" y="-8014"/>
            <a:ext cx="3287058" cy="6955660"/>
          </a:xfrm>
          <a:prstGeom prst="rect">
            <a:avLst/>
          </a:prstGeom>
        </p:spPr>
      </p:pic>
      <p:sp>
        <p:nvSpPr>
          <p:cNvPr id="21" name="TextBox 20"/>
          <p:cNvSpPr txBox="1"/>
          <p:nvPr/>
        </p:nvSpPr>
        <p:spPr>
          <a:xfrm>
            <a:off x="6331635" y="854561"/>
            <a:ext cx="2639966" cy="830997"/>
          </a:xfrm>
          <a:prstGeom prst="rect">
            <a:avLst/>
          </a:prstGeom>
          <a:noFill/>
          <a:effectLst>
            <a:outerShdw blurRad="63500" dist="38100" dir="2700000">
              <a:srgbClr val="000000">
                <a:alpha val="43000"/>
              </a:srgbClr>
            </a:outerShdw>
          </a:effectLst>
        </p:spPr>
        <p:txBody>
          <a:bodyPr wrap="none" rtlCol="0">
            <a:spAutoFit/>
          </a:bodyPr>
          <a:lstStyle/>
          <a:p>
            <a:pPr algn="ctr"/>
            <a:r>
              <a:rPr lang="en-US" sz="4800" dirty="0" smtClean="0">
                <a:solidFill>
                  <a:srgbClr val="FFFFFF"/>
                </a:solidFill>
                <a:effectLst>
                  <a:outerShdw blurRad="50800" dist="38100" dir="2700000">
                    <a:srgbClr val="000000">
                      <a:alpha val="95000"/>
                    </a:srgbClr>
                  </a:outerShdw>
                </a:effectLst>
                <a:latin typeface="AntiqueOliT"/>
              </a:rPr>
              <a:t>Products</a:t>
            </a:r>
            <a:endParaRPr lang="en-US" sz="4800" dirty="0">
              <a:solidFill>
                <a:srgbClr val="FFFFFF"/>
              </a:solidFill>
              <a:effectLst>
                <a:outerShdw blurRad="50800" dist="38100" dir="2700000">
                  <a:srgbClr val="000000">
                    <a:alpha val="95000"/>
                  </a:srgbClr>
                </a:outerShdw>
              </a:effectLst>
            </a:endParaRPr>
          </a:p>
        </p:txBody>
      </p:sp>
      <p:pic>
        <p:nvPicPr>
          <p:cNvPr id="23" name="Picture 22"/>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74705" y="193486"/>
            <a:ext cx="9144000" cy="6858000"/>
          </a:xfrm>
          <a:prstGeom prst="rect">
            <a:avLst/>
          </a:prstGeom>
        </p:spPr>
      </p:pic>
      <p:sp>
        <p:nvSpPr>
          <p:cNvPr id="24" name="TextBox 23"/>
          <p:cNvSpPr txBox="1"/>
          <p:nvPr/>
        </p:nvSpPr>
        <p:spPr>
          <a:xfrm>
            <a:off x="2225831" y="2791489"/>
            <a:ext cx="5030343" cy="830997"/>
          </a:xfrm>
          <a:prstGeom prst="rect">
            <a:avLst/>
          </a:prstGeom>
          <a:noFill/>
          <a:effectLst>
            <a:outerShdw blurRad="63500" dist="38100" dir="2700000">
              <a:srgbClr val="000000">
                <a:alpha val="43000"/>
              </a:srgbClr>
            </a:outerShdw>
          </a:effectLst>
        </p:spPr>
        <p:txBody>
          <a:bodyPr wrap="none" rtlCol="0">
            <a:spAutoFit/>
          </a:bodyPr>
          <a:lstStyle/>
          <a:p>
            <a:pPr algn="ctr"/>
            <a:r>
              <a:rPr lang="en-US" sz="4800" dirty="0" smtClean="0">
                <a:solidFill>
                  <a:srgbClr val="FFFFFF"/>
                </a:solidFill>
                <a:effectLst>
                  <a:outerShdw blurRad="50800" dist="38100" dir="2700000">
                    <a:srgbClr val="000000">
                      <a:alpha val="95000"/>
                    </a:srgbClr>
                  </a:outerShdw>
                </a:effectLst>
                <a:latin typeface="AntiqueOliT"/>
              </a:rPr>
              <a:t>Sustain Our World</a:t>
            </a:r>
            <a:endParaRPr lang="en-US" sz="4800" dirty="0">
              <a:solidFill>
                <a:srgbClr val="FFFFFF"/>
              </a:solidFill>
              <a:effectLst>
                <a:outerShdw blurRad="50800" dist="38100" dir="2700000">
                  <a:srgbClr val="000000">
                    <a:alpha val="95000"/>
                  </a:srgbClr>
                </a:outerShdw>
              </a:effectLst>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6"/>
                                        </p:tgtEl>
                                      </p:cBhvr>
                                    </p:animEffect>
                                    <p:set>
                                      <p:cBhvr>
                                        <p:cTn id="10" dur="1" fill="hold">
                                          <p:stCondLst>
                                            <p:cond delay="999"/>
                                          </p:stCondLst>
                                        </p:cTn>
                                        <p:tgtEl>
                                          <p:spTgt spid="1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17"/>
                                        </p:tgtEl>
                                      </p:cBhvr>
                                    </p:animEffect>
                                    <p:set>
                                      <p:cBhvr>
                                        <p:cTn id="13" dur="1" fill="hold">
                                          <p:stCondLst>
                                            <p:cond delay="999"/>
                                          </p:stCondLst>
                                        </p:cTn>
                                        <p:tgtEl>
                                          <p:spTgt spid="1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18"/>
                                        </p:tgtEl>
                                      </p:cBhvr>
                                    </p:animEffect>
                                    <p:set>
                                      <p:cBhvr>
                                        <p:cTn id="16" dur="1" fill="hold">
                                          <p:stCondLst>
                                            <p:cond delay="999"/>
                                          </p:stCondLst>
                                        </p:cTn>
                                        <p:tgtEl>
                                          <p:spTgt spid="18"/>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000"/>
                                        <p:tgtEl>
                                          <p:spTgt spid="20"/>
                                        </p:tgtEl>
                                      </p:cBhvr>
                                    </p:animEffect>
                                    <p:set>
                                      <p:cBhvr>
                                        <p:cTn id="19" dur="1" fill="hold">
                                          <p:stCondLst>
                                            <p:cond delay="999"/>
                                          </p:stCondLst>
                                        </p:cTn>
                                        <p:tgtEl>
                                          <p:spTgt spid="20"/>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21"/>
                                        </p:tgtEl>
                                      </p:cBhvr>
                                    </p:animEffect>
                                    <p:set>
                                      <p:cBhvr>
                                        <p:cTn id="22" dur="1" fill="hold">
                                          <p:stCondLst>
                                            <p:cond delay="999"/>
                                          </p:stCondLst>
                                        </p:cTn>
                                        <p:tgtEl>
                                          <p:spTgt spid="21"/>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1"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0" y="2685653"/>
            <a:ext cx="9144000" cy="1296445"/>
          </a:xfrm>
          <a:prstGeom prst="rect">
            <a:avLst/>
          </a:prstGeom>
        </p:spPr>
        <p:txBody>
          <a:bodyPr vert="horz" lIns="91440" tIns="45720" rIns="91440" bIns="45720" rtlCol="0" anchor="t">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5400" dirty="0" smtClean="0">
                <a:solidFill>
                  <a:schemeClr val="bg1"/>
                </a:solidFill>
                <a:latin typeface="AntiqueOliT"/>
                <a:ea typeface="+mj-ea"/>
                <a:cs typeface="Calibri (Headings)"/>
              </a:rPr>
              <a:t>The Population is Growing</a:t>
            </a:r>
            <a:r>
              <a:rPr kumimoji="0" lang="en-US" sz="5400" b="0" i="0" u="none" strike="noStrike" kern="1200" cap="none" spc="0" normalizeH="0" baseline="0" noProof="0" dirty="0" smtClean="0">
                <a:ln>
                  <a:noFill/>
                </a:ln>
                <a:solidFill>
                  <a:schemeClr val="bg1"/>
                </a:solidFill>
                <a:effectLst/>
                <a:uLnTx/>
                <a:uFillTx/>
                <a:latin typeface="AntiqueOliT"/>
                <a:ea typeface="+mj-ea"/>
                <a:cs typeface="Calibri (Headings)"/>
              </a:rPr>
              <a:t> …</a:t>
            </a:r>
            <a:endParaRPr kumimoji="0" lang="en-US" sz="5400" b="0" i="0" u="none" strike="noStrike" kern="1200" cap="none" spc="0" normalizeH="0" baseline="0" noProof="0" dirty="0">
              <a:ln>
                <a:noFill/>
              </a:ln>
              <a:solidFill>
                <a:schemeClr val="bg1"/>
              </a:solidFill>
              <a:effectLst/>
              <a:uLnTx/>
              <a:uFillTx/>
              <a:latin typeface="AntiqueOliT"/>
              <a:ea typeface="+mj-ea"/>
              <a:cs typeface="Calibri (Headings)"/>
            </a:endParaRPr>
          </a:p>
        </p:txBody>
      </p:sp>
      <p:sp>
        <p:nvSpPr>
          <p:cNvPr id="5" name="Title 1"/>
          <p:cNvSpPr txBox="1">
            <a:spLocks/>
          </p:cNvSpPr>
          <p:nvPr/>
        </p:nvSpPr>
        <p:spPr>
          <a:xfrm>
            <a:off x="0" y="3561143"/>
            <a:ext cx="9144000" cy="1296445"/>
          </a:xfrm>
          <a:prstGeom prst="rect">
            <a:avLst/>
          </a:prstGeom>
        </p:spPr>
        <p:txBody>
          <a:bodyPr vert="horz" lIns="91440" tIns="45720" rIns="91440" bIns="45720" rtlCol="0" anchor="t">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5400" dirty="0" smtClean="0">
                <a:solidFill>
                  <a:schemeClr val="bg1"/>
                </a:solidFill>
                <a:latin typeface="AntiqueOliT"/>
                <a:ea typeface="+mj-ea"/>
                <a:cs typeface="Calibri (Headings)"/>
              </a:rPr>
              <a:t>But our Planet is not!</a:t>
            </a:r>
            <a:endParaRPr kumimoji="0" lang="en-US" sz="5400" b="0" i="0" u="none" strike="noStrike" kern="1200" cap="none" spc="0" normalizeH="0" baseline="0" noProof="0" dirty="0">
              <a:ln>
                <a:noFill/>
              </a:ln>
              <a:solidFill>
                <a:schemeClr val="bg1"/>
              </a:solidFill>
              <a:effectLst/>
              <a:uLnTx/>
              <a:uFillTx/>
              <a:latin typeface="AntiqueOliT"/>
              <a:ea typeface="+mj-ea"/>
              <a:cs typeface="Calibri (Headings)"/>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8" name="TextBox 7"/>
          <p:cNvSpPr txBox="1"/>
          <p:nvPr/>
        </p:nvSpPr>
        <p:spPr>
          <a:xfrm>
            <a:off x="457200" y="2662638"/>
            <a:ext cx="8229600" cy="877163"/>
          </a:xfrm>
          <a:prstGeom prst="rect">
            <a:avLst/>
          </a:prstGeom>
          <a:noFill/>
        </p:spPr>
        <p:txBody>
          <a:bodyPr wrap="square" rtlCol="0">
            <a:spAutoFit/>
          </a:bodyPr>
          <a:lstStyle/>
          <a:p>
            <a:pPr lvl="0" algn="ctr">
              <a:spcBef>
                <a:spcPct val="0"/>
              </a:spcBef>
              <a:defRPr/>
            </a:pPr>
            <a:r>
              <a:rPr lang="en-US" sz="5000" dirty="0" smtClean="0">
                <a:solidFill>
                  <a:schemeClr val="bg1"/>
                </a:solidFill>
                <a:latin typeface="AntiqueOliT"/>
                <a:cs typeface="Calibri (Headings)"/>
              </a:rPr>
              <a:t>52,000 </a:t>
            </a:r>
            <a:r>
              <a:rPr lang="en-US" sz="5000" i="1" dirty="0" smtClean="0">
                <a:solidFill>
                  <a:schemeClr val="bg1"/>
                </a:solidFill>
                <a:latin typeface="AntiqueOliT"/>
                <a:cs typeface="Calibri (Headings)"/>
              </a:rPr>
              <a:t>new jobs </a:t>
            </a:r>
            <a:r>
              <a:rPr lang="en-US" sz="5000" dirty="0" smtClean="0">
                <a:solidFill>
                  <a:schemeClr val="bg1"/>
                </a:solidFill>
                <a:latin typeface="AntiqueOliT"/>
                <a:cs typeface="Calibri (Headings)"/>
              </a:rPr>
              <a:t>every year!</a:t>
            </a:r>
            <a:endParaRPr lang="en-US" sz="5000" dirty="0">
              <a:solidFill>
                <a:schemeClr val="bg1"/>
              </a:solidFill>
              <a:latin typeface="AntiqueOliT"/>
              <a:cs typeface="Calibri (Headings)"/>
            </a:endParaRPr>
          </a:p>
        </p:txBody>
      </p:sp>
      <p:pic>
        <p:nvPicPr>
          <p:cNvPr id="4" name="Picture 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2684524" y="3450630"/>
            <a:ext cx="2545495" cy="331684"/>
          </a:xfrm>
          <a:prstGeom prst="rect">
            <a:avLst/>
          </a:prstGeom>
        </p:spPr>
      </p:pic>
      <p:pic>
        <p:nvPicPr>
          <p:cNvPr id="6" name="Picture 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0" y="0"/>
            <a:ext cx="9144000" cy="68580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8" name="TextBox 7"/>
          <p:cNvSpPr txBox="1"/>
          <p:nvPr/>
        </p:nvSpPr>
        <p:spPr>
          <a:xfrm>
            <a:off x="210694" y="2355516"/>
            <a:ext cx="2391400" cy="830997"/>
          </a:xfrm>
          <a:prstGeom prst="rect">
            <a:avLst/>
          </a:prstGeom>
          <a:noFill/>
        </p:spPr>
        <p:txBody>
          <a:bodyPr wrap="none" rtlCol="0">
            <a:spAutoFit/>
          </a:bodyPr>
          <a:lstStyle/>
          <a:p>
            <a:pPr lvl="0" algn="ctr"/>
            <a:r>
              <a:rPr lang="en-US" sz="2400" dirty="0" smtClean="0">
                <a:solidFill>
                  <a:srgbClr val="FFFFFF"/>
                </a:solidFill>
                <a:latin typeface="AntiqueOliT"/>
              </a:rPr>
              <a:t>Food</a:t>
            </a:r>
          </a:p>
          <a:p>
            <a:pPr lvl="0"/>
            <a:r>
              <a:rPr lang="en-US" sz="2400" dirty="0" smtClean="0">
                <a:solidFill>
                  <a:srgbClr val="FFFFFF"/>
                </a:solidFill>
                <a:latin typeface="AntiqueOliT"/>
              </a:rPr>
              <a:t>(feed the world)</a:t>
            </a:r>
            <a:endParaRPr lang="en-US" sz="2400" dirty="0">
              <a:latin typeface="AntiqueOliT"/>
            </a:endParaRPr>
          </a:p>
        </p:txBody>
      </p:sp>
      <p:sp>
        <p:nvSpPr>
          <p:cNvPr id="10" name="TextBox 9"/>
          <p:cNvSpPr txBox="1"/>
          <p:nvPr/>
        </p:nvSpPr>
        <p:spPr>
          <a:xfrm>
            <a:off x="3545725" y="2062435"/>
            <a:ext cx="3213290" cy="1200328"/>
          </a:xfrm>
          <a:prstGeom prst="rect">
            <a:avLst/>
          </a:prstGeom>
          <a:noFill/>
        </p:spPr>
        <p:txBody>
          <a:bodyPr wrap="none" rtlCol="0">
            <a:spAutoFit/>
          </a:bodyPr>
          <a:lstStyle/>
          <a:p>
            <a:pPr lvl="0" algn="ctr"/>
            <a:r>
              <a:rPr lang="en-US" sz="2400" dirty="0" smtClean="0">
                <a:solidFill>
                  <a:srgbClr val="FFFFFF"/>
                </a:solidFill>
                <a:latin typeface="AntiqueOliT"/>
              </a:rPr>
              <a:t>Fibers</a:t>
            </a:r>
          </a:p>
          <a:p>
            <a:pPr algn="ctr"/>
            <a:r>
              <a:rPr lang="en-US" sz="2400" dirty="0" smtClean="0">
                <a:solidFill>
                  <a:schemeClr val="bg1"/>
                </a:solidFill>
                <a:latin typeface="AntiqueOliT"/>
                <a:cs typeface="Calibri (Headings)"/>
              </a:rPr>
              <a:t>(clothing and warmth)</a:t>
            </a:r>
          </a:p>
          <a:p>
            <a:pPr lvl="0"/>
            <a:endParaRPr lang="en-US" sz="2400" dirty="0">
              <a:latin typeface="AntiqueOliT"/>
            </a:endParaRPr>
          </a:p>
        </p:txBody>
      </p:sp>
      <p:sp>
        <p:nvSpPr>
          <p:cNvPr id="15" name="TextBox 14"/>
          <p:cNvSpPr txBox="1"/>
          <p:nvPr/>
        </p:nvSpPr>
        <p:spPr>
          <a:xfrm>
            <a:off x="3687991" y="5546564"/>
            <a:ext cx="2130340" cy="1200328"/>
          </a:xfrm>
          <a:prstGeom prst="rect">
            <a:avLst/>
          </a:prstGeom>
          <a:noFill/>
        </p:spPr>
        <p:txBody>
          <a:bodyPr wrap="square" rtlCol="0">
            <a:spAutoFit/>
          </a:bodyPr>
          <a:lstStyle/>
          <a:p>
            <a:pPr lvl="0" algn="ctr"/>
            <a:r>
              <a:rPr lang="en-US" sz="2400" dirty="0" smtClean="0">
                <a:solidFill>
                  <a:srgbClr val="FFFFFF"/>
                </a:solidFill>
                <a:latin typeface="AntiqueOliT"/>
              </a:rPr>
              <a:t>Animal Feed</a:t>
            </a:r>
          </a:p>
          <a:p>
            <a:pPr algn="ctr"/>
            <a:r>
              <a:rPr lang="en-US" sz="2400" dirty="0" smtClean="0">
                <a:solidFill>
                  <a:schemeClr val="bg1"/>
                </a:solidFill>
                <a:latin typeface="AntiqueOliT"/>
                <a:cs typeface="Calibri (Headings)"/>
              </a:rPr>
              <a:t>(livestock)</a:t>
            </a:r>
          </a:p>
          <a:p>
            <a:pPr lvl="0" algn="ctr"/>
            <a:endParaRPr lang="en-US" sz="2400" dirty="0">
              <a:latin typeface="AntiqueOliT"/>
            </a:endParaRPr>
          </a:p>
        </p:txBody>
      </p:sp>
      <p:sp>
        <p:nvSpPr>
          <p:cNvPr id="17" name="TextBox 16"/>
          <p:cNvSpPr txBox="1"/>
          <p:nvPr/>
        </p:nvSpPr>
        <p:spPr>
          <a:xfrm>
            <a:off x="5818331" y="5718554"/>
            <a:ext cx="3402106" cy="1200328"/>
          </a:xfrm>
          <a:prstGeom prst="rect">
            <a:avLst/>
          </a:prstGeom>
          <a:noFill/>
        </p:spPr>
        <p:txBody>
          <a:bodyPr wrap="square" rtlCol="0">
            <a:spAutoFit/>
          </a:bodyPr>
          <a:lstStyle/>
          <a:p>
            <a:pPr lvl="0" algn="ctr"/>
            <a:r>
              <a:rPr lang="en-US" sz="2400" dirty="0" smtClean="0">
                <a:solidFill>
                  <a:srgbClr val="FFFFFF"/>
                </a:solidFill>
                <a:latin typeface="AntiqueOliT"/>
              </a:rPr>
              <a:t>Grass &amp;Turf</a:t>
            </a:r>
          </a:p>
          <a:p>
            <a:pPr algn="ctr"/>
            <a:r>
              <a:rPr lang="en-US" sz="2400" dirty="0" smtClean="0">
                <a:solidFill>
                  <a:schemeClr val="bg1"/>
                </a:solidFill>
                <a:latin typeface="AntiqueOliT"/>
                <a:cs typeface="Calibri (Headings)"/>
              </a:rPr>
              <a:t>(air quality and fields)</a:t>
            </a:r>
          </a:p>
          <a:p>
            <a:pPr lvl="0" algn="ctr"/>
            <a:endParaRPr lang="en-US" sz="2400" dirty="0">
              <a:latin typeface="AntiqueOliT"/>
            </a:endParaRPr>
          </a:p>
        </p:txBody>
      </p:sp>
      <p:sp>
        <p:nvSpPr>
          <p:cNvPr id="20" name="TextBox 19"/>
          <p:cNvSpPr txBox="1"/>
          <p:nvPr/>
        </p:nvSpPr>
        <p:spPr>
          <a:xfrm>
            <a:off x="-68275" y="5718554"/>
            <a:ext cx="3545725" cy="1200328"/>
          </a:xfrm>
          <a:prstGeom prst="rect">
            <a:avLst/>
          </a:prstGeom>
          <a:noFill/>
        </p:spPr>
        <p:txBody>
          <a:bodyPr wrap="square" rtlCol="0">
            <a:spAutoFit/>
          </a:bodyPr>
          <a:lstStyle/>
          <a:p>
            <a:pPr algn="ctr"/>
            <a:r>
              <a:rPr lang="en-US" sz="2400" dirty="0" smtClean="0">
                <a:solidFill>
                  <a:srgbClr val="FFFFFF"/>
                </a:solidFill>
                <a:latin typeface="AntiqueOliT"/>
              </a:rPr>
              <a:t>Personal Environment</a:t>
            </a:r>
          </a:p>
          <a:p>
            <a:pPr lvl="0" algn="ctr"/>
            <a:r>
              <a:rPr lang="en-US" sz="2400" dirty="0" smtClean="0">
                <a:solidFill>
                  <a:schemeClr val="bg1"/>
                </a:solidFill>
                <a:latin typeface="AntiqueOliT"/>
                <a:cs typeface="Calibri (Headings)"/>
              </a:rPr>
              <a:t>(quality of life)</a:t>
            </a:r>
          </a:p>
          <a:p>
            <a:pPr algn="ctr"/>
            <a:r>
              <a:rPr lang="en-US" sz="2400" dirty="0" smtClean="0">
                <a:solidFill>
                  <a:srgbClr val="FFFFFF"/>
                </a:solidFill>
                <a:latin typeface="AntiqueOliT"/>
              </a:rPr>
              <a:t> </a:t>
            </a:r>
            <a:endParaRPr lang="en-US" sz="2400" dirty="0"/>
          </a:p>
        </p:txBody>
      </p:sp>
      <p:pic>
        <p:nvPicPr>
          <p:cNvPr id="16" name="Picture 15" descr="iStock_000001772896Small.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0" y="122875"/>
            <a:ext cx="3121343" cy="2341007"/>
          </a:xfrm>
          <a:prstGeom prst="rect">
            <a:avLst/>
          </a:prstGeom>
          <a:effectLst>
            <a:outerShdw blurRad="203200" dist="38100" dir="2700000">
              <a:srgbClr val="000000">
                <a:alpha val="54000"/>
              </a:srgbClr>
            </a:outerShdw>
          </a:effectLst>
        </p:spPr>
      </p:pic>
      <p:pic>
        <p:nvPicPr>
          <p:cNvPr id="18" name="Picture 17" descr="iStock_000006449261Small.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2975600" y="-312196"/>
            <a:ext cx="4084737" cy="2723158"/>
          </a:xfrm>
          <a:prstGeom prst="rect">
            <a:avLst/>
          </a:prstGeom>
          <a:effectLst>
            <a:outerShdw blurRad="203200" dist="38100" dir="2700000">
              <a:srgbClr val="000000">
                <a:alpha val="54000"/>
              </a:srgbClr>
            </a:outerShdw>
          </a:effectLst>
        </p:spPr>
      </p:pic>
      <p:pic>
        <p:nvPicPr>
          <p:cNvPr id="21" name="Picture 20" descr="3672704_illustration.png"/>
          <p:cNvPicPr>
            <a:picLocks noChangeAspect="1"/>
          </p:cNvPicPr>
          <p:nvPr/>
        </p:nvPicPr>
        <p:blipFill>
          <a:blip r:embed="rId7"/>
          <a:stretch>
            <a:fillRect/>
          </a:stretch>
        </p:blipFill>
        <p:spPr>
          <a:xfrm>
            <a:off x="6690740" y="310001"/>
            <a:ext cx="1926084" cy="3594346"/>
          </a:xfrm>
          <a:prstGeom prst="rect">
            <a:avLst/>
          </a:prstGeom>
          <a:effectLst>
            <a:outerShdw blurRad="203200" dist="38100" dir="2700000">
              <a:srgbClr val="000000">
                <a:alpha val="54000"/>
              </a:srgbClr>
            </a:outerShdw>
          </a:effectLst>
        </p:spPr>
      </p:pic>
      <p:sp>
        <p:nvSpPr>
          <p:cNvPr id="22" name="TextBox 21"/>
          <p:cNvSpPr txBox="1"/>
          <p:nvPr/>
        </p:nvSpPr>
        <p:spPr>
          <a:xfrm>
            <a:off x="6967051" y="2221195"/>
            <a:ext cx="2176948" cy="1200328"/>
          </a:xfrm>
          <a:prstGeom prst="rect">
            <a:avLst/>
          </a:prstGeom>
          <a:noFill/>
        </p:spPr>
        <p:txBody>
          <a:bodyPr wrap="none" rtlCol="0">
            <a:spAutoFit/>
          </a:bodyPr>
          <a:lstStyle/>
          <a:p>
            <a:pPr lvl="0" algn="ctr"/>
            <a:r>
              <a:rPr lang="en-US" sz="2400" dirty="0" smtClean="0">
                <a:solidFill>
                  <a:srgbClr val="FFFFFF"/>
                </a:solidFill>
                <a:latin typeface="AntiqueOliT"/>
              </a:rPr>
              <a:t>Fuel</a:t>
            </a:r>
          </a:p>
          <a:p>
            <a:pPr algn="ctr"/>
            <a:r>
              <a:rPr lang="en-US" sz="2400" dirty="0" smtClean="0">
                <a:solidFill>
                  <a:schemeClr val="bg1"/>
                </a:solidFill>
                <a:latin typeface="AntiqueOliT"/>
                <a:cs typeface="Calibri (Headings)"/>
              </a:rPr>
              <a:t>(world energy)</a:t>
            </a:r>
          </a:p>
          <a:p>
            <a:pPr lvl="0" algn="ctr"/>
            <a:endParaRPr lang="en-US" sz="2400" dirty="0">
              <a:latin typeface="AntiqueOliT"/>
            </a:endParaRPr>
          </a:p>
        </p:txBody>
      </p:sp>
      <p:pic>
        <p:nvPicPr>
          <p:cNvPr id="23" name="Picture 22" descr="iStock_000012482629Small.jpg"/>
          <p:cNvPicPr>
            <a:picLocks noChangeAspect="1"/>
          </p:cNvPicPr>
          <p:nvPr/>
        </p:nvPicPr>
        <p:blipFill>
          <a:blip r:embed="rId8"/>
          <a:stretch>
            <a:fillRect/>
          </a:stretch>
        </p:blipFill>
        <p:spPr>
          <a:xfrm>
            <a:off x="787887" y="3904347"/>
            <a:ext cx="1814207" cy="1814207"/>
          </a:xfrm>
          <a:prstGeom prst="rect">
            <a:avLst/>
          </a:prstGeom>
          <a:effectLst>
            <a:outerShdw blurRad="203200" dist="38100" dir="2700000">
              <a:srgbClr val="000000">
                <a:alpha val="54000"/>
              </a:srgbClr>
            </a:outerShdw>
          </a:effectLst>
        </p:spPr>
      </p:pic>
      <p:pic>
        <p:nvPicPr>
          <p:cNvPr id="24" name="Picture 23" descr="iStock_000013310782Small.eps"/>
          <p:cNvPicPr>
            <a:picLocks/>
          </p:cNvPicPr>
          <p:nvPr/>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10"/>
              <a:stretch>
                <a:fillRect/>
              </a:stretch>
            </p:blipFill>
          </mc:Fallback>
        </mc:AlternateContent>
        <p:spPr>
          <a:xfrm>
            <a:off x="2443355" y="2672421"/>
            <a:ext cx="4087273" cy="3065455"/>
          </a:xfrm>
          <a:prstGeom prst="rect">
            <a:avLst/>
          </a:prstGeom>
          <a:effectLst>
            <a:outerShdw blurRad="203200" dist="38100" dir="2700000">
              <a:srgbClr val="000000">
                <a:alpha val="54000"/>
              </a:srgbClr>
            </a:outerShdw>
          </a:effectLst>
        </p:spPr>
      </p:pic>
      <p:pic>
        <p:nvPicPr>
          <p:cNvPr id="28" name="Picture 27" descr="thumbnail.jpg"/>
          <p:cNvPicPr>
            <a:picLocks noChangeAspect="1"/>
          </p:cNvPicPr>
          <p:nvPr/>
        </p:nvPicPr>
        <p:blipFill>
          <a:blip r:embed="rId11"/>
          <a:srcRect l="13535" t="20365" r="15145"/>
          <a:stretch>
            <a:fillRect/>
          </a:stretch>
        </p:blipFill>
        <p:spPr>
          <a:xfrm>
            <a:off x="6637828" y="4130977"/>
            <a:ext cx="1895756" cy="1587577"/>
          </a:xfrm>
          <a:prstGeom prst="rect">
            <a:avLst/>
          </a:prstGeom>
          <a:effectLst>
            <a:outerShdw blurRad="203200" dist="38100" dir="2700000">
              <a:srgbClr val="000000">
                <a:alpha val="54000"/>
              </a:srgbClr>
            </a:outerShdw>
          </a:effectLst>
        </p:spPr>
      </p:pic>
      <p:sp>
        <p:nvSpPr>
          <p:cNvPr id="30" name="Title 1"/>
          <p:cNvSpPr txBox="1">
            <a:spLocks/>
          </p:cNvSpPr>
          <p:nvPr/>
        </p:nvSpPr>
        <p:spPr>
          <a:xfrm>
            <a:off x="0" y="2672421"/>
            <a:ext cx="9143999" cy="1058384"/>
          </a:xfrm>
          <a:prstGeom prst="rect">
            <a:avLst/>
          </a:prstGeom>
        </p:spPr>
        <p:txBody>
          <a:bodyPr vert="horz" lIns="91440" tIns="45720" rIns="91440" bIns="45720" rtlCol="0" anchor="t">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smtClean="0">
                <a:ln>
                  <a:noFill/>
                </a:ln>
                <a:solidFill>
                  <a:schemeClr val="bg1"/>
                </a:solidFill>
                <a:effectLst/>
                <a:uLnTx/>
                <a:uFillTx/>
                <a:latin typeface="AntiqueOliT"/>
                <a:ea typeface="+mj-ea"/>
                <a:cs typeface="Calibri (Headings)"/>
              </a:rPr>
              <a:t>Seeds provide </a:t>
            </a:r>
            <a:r>
              <a:rPr kumimoji="0" lang="en-US" sz="5400" b="0" i="0" u="none" strike="noStrike" kern="1200" cap="none" spc="0" normalizeH="0" baseline="0" noProof="0" dirty="0" smtClean="0">
                <a:ln>
                  <a:noFill/>
                </a:ln>
                <a:solidFill>
                  <a:srgbClr val="FFFFFF"/>
                </a:solidFill>
                <a:effectLst/>
                <a:uLnTx/>
                <a:uFillTx/>
                <a:latin typeface="AntiqueOliT"/>
                <a:ea typeface="+mj-ea"/>
                <a:cs typeface="+mj-cs"/>
              </a:rPr>
              <a:t>… </a:t>
            </a:r>
            <a:endParaRPr kumimoji="0" lang="en-US" sz="5400" b="0" i="0" u="none" strike="noStrike" kern="1200" cap="none" spc="0" normalizeH="0" baseline="0" noProof="0" dirty="0">
              <a:ln>
                <a:noFill/>
              </a:ln>
              <a:solidFill>
                <a:schemeClr val="bg1"/>
              </a:solidFill>
              <a:effectLst/>
              <a:uLnTx/>
              <a:uFillTx/>
              <a:latin typeface="AntiqueOliT"/>
              <a:ea typeface="+mj-ea"/>
              <a:cs typeface="Calibri (Headings)"/>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xit" presetSubtype="0" fill="hold" grpId="0" nodeType="clickEffect">
                                  <p:stCondLst>
                                    <p:cond delay="0"/>
                                  </p:stCondLst>
                                  <p:childTnLst>
                                    <p:animScale>
                                      <p:cBhvr>
                                        <p:cTn id="6" dur="1000" accel="50000">
                                          <p:stCondLst>
                                            <p:cond delay="0"/>
                                          </p:stCondLst>
                                        </p:cTn>
                                        <p:tgtEl>
                                          <p:spTgt spid="3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 dur="1000" accel="50000">
                                          <p:stCondLst>
                                            <p:cond delay="0"/>
                                          </p:stCondLst>
                                        </p:cTn>
                                        <p:tgtEl>
                                          <p:spTgt spid="30"/>
                                        </p:tgtEl>
                                        <p:attrNameLst>
                                          <p:attrName>ppt_x</p:attrName>
                                          <p:attrName>ppt_y</p:attrName>
                                        </p:attrNameLst>
                                      </p:cBhvr>
                                    </p:animMotion>
                                    <p:animEffect transition="out" filter="fade">
                                      <p:cBhvr>
                                        <p:cTn id="8" dur="1000"/>
                                        <p:tgtEl>
                                          <p:spTgt spid="30"/>
                                        </p:tgtEl>
                                      </p:cBhvr>
                                    </p:animEffect>
                                    <p:set>
                                      <p:cBhvr>
                                        <p:cTn id="9" dur="1" fill="hold">
                                          <p:stCondLst>
                                            <p:cond delay="999"/>
                                          </p:stCondLst>
                                        </p:cTn>
                                        <p:tgtEl>
                                          <p:spTgt spid="30"/>
                                        </p:tgtEl>
                                        <p:attrNameLst>
                                          <p:attrName>style.visibility</p:attrName>
                                        </p:attrNameLst>
                                      </p:cBhvr>
                                      <p:to>
                                        <p:strVal val="hidden"/>
                                      </p:to>
                                    </p:se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Scale>
                                      <p:cBhvr>
                                        <p:cTn id="13"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8"/>
                                        </p:tgtEl>
                                        <p:attrNameLst>
                                          <p:attrName>ppt_x</p:attrName>
                                          <p:attrName>ppt_y</p:attrName>
                                        </p:attrNameLst>
                                      </p:cBhvr>
                                    </p:animMotion>
                                    <p:animEffect transition="in" filter="fade">
                                      <p:cBhvr>
                                        <p:cTn id="15" dur="1000"/>
                                        <p:tgtEl>
                                          <p:spTgt spid="18"/>
                                        </p:tgtEl>
                                      </p:cBhvr>
                                    </p:animEffect>
                                  </p:childTnLst>
                                </p:cTn>
                              </p:par>
                              <p:par>
                                <p:cTn id="16" presetID="5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Scale>
                                      <p:cBhvr>
                                        <p:cTn id="18"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10"/>
                                        </p:tgtEl>
                                        <p:attrNameLst>
                                          <p:attrName>ppt_x</p:attrName>
                                          <p:attrName>ppt_y</p:attrName>
                                        </p:attrNameLst>
                                      </p:cBhvr>
                                    </p:animMotion>
                                    <p:animEffect transition="in" filter="fade">
                                      <p:cBhvr>
                                        <p:cTn id="20" dur="1000"/>
                                        <p:tgtEl>
                                          <p:spTgt spid="10"/>
                                        </p:tgtEl>
                                      </p:cBhvr>
                                    </p:animEffect>
                                  </p:childTnLst>
                                </p:cTn>
                              </p:par>
                            </p:childTnLst>
                          </p:cTn>
                        </p:par>
                        <p:par>
                          <p:cTn id="21" fill="hold">
                            <p:stCondLst>
                              <p:cond delay="2000"/>
                            </p:stCondLst>
                            <p:childTnLst>
                              <p:par>
                                <p:cTn id="22" presetID="52"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Scale>
                                      <p:cBhvr>
                                        <p:cTn id="24"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24"/>
                                        </p:tgtEl>
                                        <p:attrNameLst>
                                          <p:attrName>ppt_x</p:attrName>
                                          <p:attrName>ppt_y</p:attrName>
                                        </p:attrNameLst>
                                      </p:cBhvr>
                                    </p:animMotion>
                                    <p:animEffect transition="in" filter="fade">
                                      <p:cBhvr>
                                        <p:cTn id="26" dur="1000"/>
                                        <p:tgtEl>
                                          <p:spTgt spid="24"/>
                                        </p:tgtEl>
                                      </p:cBhvr>
                                    </p:animEffect>
                                  </p:childTnLst>
                                </p:cTn>
                              </p:par>
                              <p:par>
                                <p:cTn id="27" presetID="5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Scale>
                                      <p:cBhvr>
                                        <p:cTn id="29"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15"/>
                                        </p:tgtEl>
                                        <p:attrNameLst>
                                          <p:attrName>ppt_x</p:attrName>
                                          <p:attrName>ppt_y</p:attrName>
                                        </p:attrNameLst>
                                      </p:cBhvr>
                                    </p:animMotion>
                                    <p:animEffect transition="in" filter="fade">
                                      <p:cBhvr>
                                        <p:cTn id="31" dur="1000"/>
                                        <p:tgtEl>
                                          <p:spTgt spid="15"/>
                                        </p:tgtEl>
                                      </p:cBhvr>
                                    </p:animEffect>
                                  </p:childTnLst>
                                </p:cTn>
                              </p:par>
                            </p:childTnLst>
                          </p:cTn>
                        </p:par>
                        <p:par>
                          <p:cTn id="32" fill="hold">
                            <p:stCondLst>
                              <p:cond delay="3000"/>
                            </p:stCondLst>
                            <p:childTnLst>
                              <p:par>
                                <p:cTn id="33" presetID="52"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Scale>
                                      <p:cBhvr>
                                        <p:cTn id="35"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16"/>
                                        </p:tgtEl>
                                        <p:attrNameLst>
                                          <p:attrName>ppt_x</p:attrName>
                                          <p:attrName>ppt_y</p:attrName>
                                        </p:attrNameLst>
                                      </p:cBhvr>
                                    </p:animMotion>
                                    <p:animEffect transition="in" filter="fade">
                                      <p:cBhvr>
                                        <p:cTn id="37" dur="1000"/>
                                        <p:tgtEl>
                                          <p:spTgt spid="16"/>
                                        </p:tgtEl>
                                      </p:cBhvr>
                                    </p:animEffect>
                                  </p:childTnLst>
                                </p:cTn>
                              </p:par>
                              <p:par>
                                <p:cTn id="38" presetID="52"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Scale>
                                      <p:cBhvr>
                                        <p:cTn id="40"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8"/>
                                        </p:tgtEl>
                                        <p:attrNameLst>
                                          <p:attrName>ppt_x</p:attrName>
                                          <p:attrName>ppt_y</p:attrName>
                                        </p:attrNameLst>
                                      </p:cBhvr>
                                    </p:animMotion>
                                    <p:animEffect transition="in" filter="fade">
                                      <p:cBhvr>
                                        <p:cTn id="42" dur="1000"/>
                                        <p:tgtEl>
                                          <p:spTgt spid="8"/>
                                        </p:tgtEl>
                                      </p:cBhvr>
                                    </p:animEffect>
                                  </p:childTnLst>
                                </p:cTn>
                              </p:par>
                            </p:childTnLst>
                          </p:cTn>
                        </p:par>
                        <p:par>
                          <p:cTn id="43" fill="hold">
                            <p:stCondLst>
                              <p:cond delay="4000"/>
                            </p:stCondLst>
                            <p:childTnLst>
                              <p:par>
                                <p:cTn id="44" presetID="52"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Scale>
                                      <p:cBhvr>
                                        <p:cTn id="46" dur="1000" decel="50000" fill="hold">
                                          <p:stCondLst>
                                            <p:cond delay="0"/>
                                          </p:stCondLst>
                                        </p:cTn>
                                        <p:tgtEl>
                                          <p:spTgt spid="2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7" dur="1000" decel="50000" fill="hold">
                                          <p:stCondLst>
                                            <p:cond delay="0"/>
                                          </p:stCondLst>
                                        </p:cTn>
                                        <p:tgtEl>
                                          <p:spTgt spid="28"/>
                                        </p:tgtEl>
                                        <p:attrNameLst>
                                          <p:attrName>ppt_x</p:attrName>
                                          <p:attrName>ppt_y</p:attrName>
                                        </p:attrNameLst>
                                      </p:cBhvr>
                                    </p:animMotion>
                                    <p:animEffect transition="in" filter="fade">
                                      <p:cBhvr>
                                        <p:cTn id="48" dur="1000"/>
                                        <p:tgtEl>
                                          <p:spTgt spid="28"/>
                                        </p:tgtEl>
                                      </p:cBhvr>
                                    </p:animEffect>
                                  </p:childTnLst>
                                </p:cTn>
                              </p:par>
                              <p:par>
                                <p:cTn id="49" presetID="5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Scale>
                                      <p:cBhvr>
                                        <p:cTn id="51"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2" dur="1000" decel="50000" fill="hold">
                                          <p:stCondLst>
                                            <p:cond delay="0"/>
                                          </p:stCondLst>
                                        </p:cTn>
                                        <p:tgtEl>
                                          <p:spTgt spid="17"/>
                                        </p:tgtEl>
                                        <p:attrNameLst>
                                          <p:attrName>ppt_x</p:attrName>
                                          <p:attrName>ppt_y</p:attrName>
                                        </p:attrNameLst>
                                      </p:cBhvr>
                                    </p:animMotion>
                                    <p:animEffect transition="in" filter="fade">
                                      <p:cBhvr>
                                        <p:cTn id="53" dur="1000"/>
                                        <p:tgtEl>
                                          <p:spTgt spid="17"/>
                                        </p:tgtEl>
                                      </p:cBhvr>
                                    </p:animEffect>
                                  </p:childTnLst>
                                </p:cTn>
                              </p:par>
                            </p:childTnLst>
                          </p:cTn>
                        </p:par>
                        <p:par>
                          <p:cTn id="54" fill="hold">
                            <p:stCondLst>
                              <p:cond delay="5000"/>
                            </p:stCondLst>
                            <p:childTnLst>
                              <p:par>
                                <p:cTn id="55" presetID="52" presetClass="entr" presetSubtype="0" fill="hold" nodeType="afterEffect">
                                  <p:stCondLst>
                                    <p:cond delay="0"/>
                                  </p:stCondLst>
                                  <p:childTnLst>
                                    <p:set>
                                      <p:cBhvr>
                                        <p:cTn id="56" dur="1" fill="hold">
                                          <p:stCondLst>
                                            <p:cond delay="0"/>
                                          </p:stCondLst>
                                        </p:cTn>
                                        <p:tgtEl>
                                          <p:spTgt spid="21"/>
                                        </p:tgtEl>
                                        <p:attrNameLst>
                                          <p:attrName>style.visibility</p:attrName>
                                        </p:attrNameLst>
                                      </p:cBhvr>
                                      <p:to>
                                        <p:strVal val="visible"/>
                                      </p:to>
                                    </p:set>
                                    <p:animScale>
                                      <p:cBhvr>
                                        <p:cTn id="5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8" dur="1000" decel="50000" fill="hold">
                                          <p:stCondLst>
                                            <p:cond delay="0"/>
                                          </p:stCondLst>
                                        </p:cTn>
                                        <p:tgtEl>
                                          <p:spTgt spid="21"/>
                                        </p:tgtEl>
                                        <p:attrNameLst>
                                          <p:attrName>ppt_x</p:attrName>
                                          <p:attrName>ppt_y</p:attrName>
                                        </p:attrNameLst>
                                      </p:cBhvr>
                                    </p:animMotion>
                                    <p:animEffect transition="in" filter="fade">
                                      <p:cBhvr>
                                        <p:cTn id="59" dur="1000"/>
                                        <p:tgtEl>
                                          <p:spTgt spid="21"/>
                                        </p:tgtEl>
                                      </p:cBhvr>
                                    </p:animEffect>
                                  </p:childTnLst>
                                </p:cTn>
                              </p:par>
                              <p:par>
                                <p:cTn id="60" presetID="52"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Scale>
                                      <p:cBhvr>
                                        <p:cTn id="62"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3" dur="1000" decel="50000" fill="hold">
                                          <p:stCondLst>
                                            <p:cond delay="0"/>
                                          </p:stCondLst>
                                        </p:cTn>
                                        <p:tgtEl>
                                          <p:spTgt spid="22"/>
                                        </p:tgtEl>
                                        <p:attrNameLst>
                                          <p:attrName>ppt_x</p:attrName>
                                          <p:attrName>ppt_y</p:attrName>
                                        </p:attrNameLst>
                                      </p:cBhvr>
                                    </p:animMotion>
                                    <p:animEffect transition="in" filter="fade">
                                      <p:cBhvr>
                                        <p:cTn id="64" dur="1000"/>
                                        <p:tgtEl>
                                          <p:spTgt spid="22"/>
                                        </p:tgtEl>
                                      </p:cBhvr>
                                    </p:animEffect>
                                  </p:childTnLst>
                                </p:cTn>
                              </p:par>
                            </p:childTnLst>
                          </p:cTn>
                        </p:par>
                        <p:par>
                          <p:cTn id="65" fill="hold">
                            <p:stCondLst>
                              <p:cond delay="6000"/>
                            </p:stCondLst>
                            <p:childTnLst>
                              <p:par>
                                <p:cTn id="66" presetID="52" presetClass="entr" presetSubtype="0" fill="hold" nodeType="afterEffect">
                                  <p:stCondLst>
                                    <p:cond delay="0"/>
                                  </p:stCondLst>
                                  <p:childTnLst>
                                    <p:set>
                                      <p:cBhvr>
                                        <p:cTn id="67" dur="1" fill="hold">
                                          <p:stCondLst>
                                            <p:cond delay="0"/>
                                          </p:stCondLst>
                                        </p:cTn>
                                        <p:tgtEl>
                                          <p:spTgt spid="23"/>
                                        </p:tgtEl>
                                        <p:attrNameLst>
                                          <p:attrName>style.visibility</p:attrName>
                                        </p:attrNameLst>
                                      </p:cBhvr>
                                      <p:to>
                                        <p:strVal val="visible"/>
                                      </p:to>
                                    </p:set>
                                    <p:animScale>
                                      <p:cBhvr>
                                        <p:cTn id="68" dur="10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9" dur="1000" decel="50000" fill="hold">
                                          <p:stCondLst>
                                            <p:cond delay="0"/>
                                          </p:stCondLst>
                                        </p:cTn>
                                        <p:tgtEl>
                                          <p:spTgt spid="23"/>
                                        </p:tgtEl>
                                        <p:attrNameLst>
                                          <p:attrName>ppt_x</p:attrName>
                                          <p:attrName>ppt_y</p:attrName>
                                        </p:attrNameLst>
                                      </p:cBhvr>
                                    </p:animMotion>
                                    <p:animEffect transition="in" filter="fade">
                                      <p:cBhvr>
                                        <p:cTn id="70" dur="1000"/>
                                        <p:tgtEl>
                                          <p:spTgt spid="23"/>
                                        </p:tgtEl>
                                      </p:cBhvr>
                                    </p:animEffect>
                                  </p:childTnLst>
                                </p:cTn>
                              </p:par>
                              <p:par>
                                <p:cTn id="71" presetID="52" presetClass="entr" presetSubtype="0"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Scale>
                                      <p:cBhvr>
                                        <p:cTn id="73"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4" dur="1000" decel="50000" fill="hold">
                                          <p:stCondLst>
                                            <p:cond delay="0"/>
                                          </p:stCondLst>
                                        </p:cTn>
                                        <p:tgtEl>
                                          <p:spTgt spid="20"/>
                                        </p:tgtEl>
                                        <p:attrNameLst>
                                          <p:attrName>ppt_x</p:attrName>
                                          <p:attrName>ppt_y</p:attrName>
                                        </p:attrNameLst>
                                      </p:cBhvr>
                                    </p:animMotion>
                                    <p:animEffect transition="in" filter="fade">
                                      <p:cBhvr>
                                        <p:cTn id="7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5" grpId="0"/>
      <p:bldP spid="17" grpId="0"/>
      <p:bldP spid="20" grpId="0"/>
      <p:bldP spid="22"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3" name="Picture 2" descr="seed.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flipV="1">
            <a:off x="3898646" y="2902069"/>
            <a:ext cx="1415581" cy="922277"/>
          </a:xfrm>
          <a:prstGeom prst="rect">
            <a:avLst/>
          </a:prstGeom>
          <a:effectLst>
            <a:outerShdw blurRad="50800" dist="88900" dir="13440000">
              <a:srgbClr val="000000">
                <a:alpha val="56000"/>
              </a:srgbClr>
            </a:outerShdw>
          </a:effectLst>
        </p:spPr>
      </p:pic>
    </p:spTree>
  </p:cSld>
  <p:clrMapOvr>
    <a:masterClrMapping/>
  </p:clrMapOvr>
  <p:transition advClick="0"/>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8&quot; unique_id=&quot;10128&quot;&gt;&lt;/object&gt;&lt;object type=&quot;2&quot; unique_id=&quot;10129&quot;&gt;&lt;object type=&quot;3&quot; unique_id=&quot;10130&quot;&gt;&lt;property id=&quot;20148&quot; value=&quot;5&quot;/&gt;&lt;property id=&quot;20300&quot; value=&quot;Slide 1 - &amp;quot;Looking for a Career?&amp;quot;&quot;/&gt;&lt;property id=&quot;20307&quot; value=&quot;257&quot;/&gt;&lt;/object&gt;&lt;object type=&quot;3&quot; unique_id=&quot;10131&quot;&gt;&lt;property id=&quot;20148&quot; value=&quot;5&quot;/&gt;&lt;property id=&quot;20300&quot; value=&quot;Slide 2&quot;/&gt;&lt;property id=&quot;20307&quot; value=&quot;281&quot;/&gt;&lt;/object&gt;&lt;object type=&quot;3&quot; unique_id=&quot;10132&quot;&gt;&lt;property id=&quot;20148&quot; value=&quot;5&quot;/&gt;&lt;property id=&quot;20300&quot; value=&quot;Slide 3 - &amp;quot;I may have a solution!&amp;quot;&quot;/&gt;&lt;property id=&quot;20307&quot; value=&quot;279&quot;/&gt;&lt;/object&gt;&lt;object type=&quot;3&quot; unique_id=&quot;10133&quot;&gt;&lt;property id=&quot;20148&quot; value=&quot;5&quot;/&gt;&lt;property id=&quot;20300&quot; value=&quot;Slide 7&quot;/&gt;&lt;property id=&quot;20307&quot; value=&quot;266&quot;/&gt;&lt;/object&gt;&lt;object type=&quot;3&quot; unique_id=&quot;10134&quot;&gt;&lt;property id=&quot;20148&quot; value=&quot;5&quot;/&gt;&lt;property id=&quot;20300&quot; value=&quot;Slide 8 - &amp;quot;feed the world&amp;quot;&quot;/&gt;&lt;property id=&quot;20307&quot; value=&quot;273&quot;/&gt;&lt;/object&gt;&lt;object type=&quot;3&quot; unique_id=&quot;10135&quot;&gt;&lt;property id=&quot;20148&quot; value=&quot;5&quot;/&gt;&lt;property id=&quot;20300&quot; value=&quot;Slide 9&quot;/&gt;&lt;property id=&quot;20307&quot; value=&quot;256&quot;/&gt;&lt;/object&gt;&lt;object type=&quot;3&quot; unique_id=&quot;10136&quot;&gt;&lt;property id=&quot;20148&quot; value=&quot;5&quot;/&gt;&lt;property id=&quot;20300&quot; value=&quot;Slide 10&quot;/&gt;&lt;property id=&quot;20307&quot; value=&quot;259&quot;/&gt;&lt;/object&gt;&lt;object type=&quot;3&quot; unique_id=&quot;10137&quot;&gt;&lt;property id=&quot;20148&quot; value=&quot;5&quot;/&gt;&lt;property id=&quot;20300&quot; value=&quot;Slide 11 - &amp;quot;Mechanic&amp;quot;&quot;/&gt;&lt;property id=&quot;20307&quot; value=&quot;258&quot;/&gt;&lt;/object&gt;&lt;object type=&quot;3&quot; unique_id=&quot;10138&quot;&gt;&lt;property id=&quot;20148&quot; value=&quot;5&quot;/&gt;&lt;property id=&quot;20300&quot; value=&quot;Slide 12&quot;/&gt;&lt;property id=&quot;20307&quot; value=&quot;282&quot;/&gt;&lt;/object&gt;&lt;object type=&quot;3&quot; unique_id=&quot;10139&quot;&gt;&lt;property id=&quot;20148&quot; value=&quot;5&quot;/&gt;&lt;property id=&quot;20300&quot; value=&quot;Slide 13&quot;/&gt;&lt;property id=&quot;20307&quot; value=&quot;280&quot;/&gt;&lt;/object&gt;&lt;object type=&quot;3&quot; unique_id=&quot;10140&quot;&gt;&lt;property id=&quot;20148&quot; value=&quot;5&quot;/&gt;&lt;property id=&quot;20300&quot; value=&quot;Slide 14&quot;/&gt;&lt;property id=&quot;20307&quot; value=&quot;260&quot;/&gt;&lt;/object&gt;&lt;object type=&quot;3&quot; unique_id=&quot;10142&quot;&gt;&lt;property id=&quot;20148&quot; value=&quot;5&quot;/&gt;&lt;property id=&quot;20300&quot; value=&quot;Slide 15&quot;/&gt;&lt;property id=&quot;20307&quot; value=&quot;262&quot;/&gt;&lt;/object&gt;&lt;object type=&quot;3&quot; unique_id=&quot;10143&quot;&gt;&lt;property id=&quot;20148&quot; value=&quot;5&quot;/&gt;&lt;property id=&quot;20300&quot; value=&quot;Slide 17 - &amp;quot;Start Exploring Seeds Today!&amp;#x0D;&amp;#x0A; &amp;quot;&quot;/&gt;&lt;property id=&quot;20307&quot; value=&quot;268&quot;/&gt;&lt;/object&gt;&lt;object type=&quot;3&quot; unique_id=&quot;10144&quot;&gt;&lt;property id=&quot;20148&quot; value=&quot;5&quot;/&gt;&lt;property id=&quot;20300&quot; value=&quot;Slide 18 - &amp;quot;Use These Resources&amp;quot;&quot;/&gt;&lt;property id=&quot;20307&quot; value=&quot;269&quot;/&gt;&lt;/object&gt;&lt;object type=&quot;3&quot; unique_id=&quot;10145&quot;&gt;&lt;property id=&quot;20148&quot; value=&quot;5&quot;/&gt;&lt;property id=&quot;20300&quot; value=&quot;Slide 19 - &amp;quot;Network and Discover!&amp;quot;&quot;/&gt;&lt;property id=&quot;20307&quot; value=&quot;277&quot;/&gt;&lt;/object&gt;&lt;object type=&quot;3&quot; unique_id=&quot;10146&quot;&gt;&lt;property id=&quot;20148&quot; value=&quot;5&quot;/&gt;&lt;property id=&quot;20300&quot; value=&quot;Slide 20&quot;/&gt;&lt;property id=&quot;20307&quot; value=&quot;278&quot;/&gt;&lt;/object&gt;&lt;object type=&quot;3&quot; unique_id=&quot;10147&quot;&gt;&lt;property id=&quot;20148&quot; value=&quot;5&quot;/&gt;&lt;property id=&quot;20300&quot; value=&quot;Slide 21 - &amp;quot;I can help you &amp;#x0D;&amp;#x0A;grow your career.&amp;quot;&quot;/&gt;&lt;property id=&quot;20307&quot; value=&quot;275&quot;/&gt;&lt;/object&gt;&lt;object type=&quot;3&quot; unique_id=&quot;10148&quot;&gt;&lt;property id=&quot;20148&quot; value=&quot;5&quot;/&gt;&lt;property id=&quot;20300&quot; value=&quot;Slide 22&quot;/&gt;&lt;property id=&quot;20307&quot; value=&quot;270&quot;/&gt;&lt;/object&gt;&lt;object type=&quot;3&quot; unique_id=&quot;10289&quot;&gt;&lt;property id=&quot;20148&quot; value=&quot;5&quot;/&gt;&lt;property id=&quot;20300&quot; value=&quot;Slide 5&quot;/&gt;&lt;property id=&quot;20307&quot; value=&quot;283&quot;/&gt;&lt;/object&gt;&lt;object type=&quot;3&quot; unique_id=&quot;10437&quot;&gt;&lt;property id=&quot;20148&quot; value=&quot;5&quot;/&gt;&lt;property id=&quot;20300&quot; value=&quot;Slide 6&quot;/&gt;&lt;property id=&quot;20307&quot; value=&quot;284&quot;/&gt;&lt;/object&gt;&lt;object type=&quot;3&quot; unique_id=&quot;10548&quot;&gt;&lt;property id=&quot;20148&quot; value=&quot;5&quot;/&gt;&lt;property id=&quot;20300&quot; value=&quot;Slide 16 - &amp;quot;Seed Career List&amp;#x0D;&amp;#x0A; &amp;quot;&quot;/&gt;&lt;property id=&quot;20307&quot; value=&quot;285&quot;/&gt;&lt;/object&gt;&lt;object type=&quot;3&quot; unique_id=&quot;10549&quot;&gt;&lt;property id=&quot;20148&quot; value=&quot;5&quot;/&gt;&lt;property id=&quot;20300&quot; value=&quot;Slide 4 - &amp;quot;The Seed Industry . . .&amp;quot;&quot;/&gt;&lt;property id=&quot;20307&quot; value=&quot;286&quot;/&gt;&lt;/object&gt;&lt;/object&gt;&lt;/object&gt;&lt;/database&gt;"/>
  <p:tag name="SECTOMILLISECCONVERTED" val="1"/>
</p:tagLst>
</file>

<file path=ppt/theme/theme1.xml><?xml version="1.0" encoding="utf-8"?>
<a:theme xmlns:a="http://schemas.openxmlformats.org/drawingml/2006/main" name="Office Them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2433</TotalTime>
  <Words>1550</Words>
  <Application>Microsoft Office PowerPoint</Application>
  <PresentationFormat>On-screen Show (4:3)</PresentationFormat>
  <Paragraphs>351</Paragraphs>
  <Slides>22</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AntiqueOliT</vt:lpstr>
      <vt:lpstr>Arial</vt:lpstr>
      <vt:lpstr>Calibri</vt:lpstr>
      <vt:lpstr>Calibri (Headings)</vt:lpstr>
      <vt:lpstr>FlashDLig</vt:lpstr>
      <vt:lpstr>Wingdings</vt:lpstr>
      <vt:lpstr>Office Theme</vt:lpstr>
      <vt:lpstr>Looking for a Career?</vt:lpstr>
      <vt:lpstr>PowerPoint Presentation</vt:lpstr>
      <vt:lpstr>I may have a solution!</vt:lpstr>
      <vt:lpstr>The Seed Industry … </vt:lpstr>
      <vt:lpstr>PowerPoint Presentation</vt:lpstr>
      <vt:lpstr>PowerPoint Presentation</vt:lpstr>
      <vt:lpstr>PowerPoint Presentation</vt:lpstr>
      <vt:lpstr>PowerPoint Presentation</vt:lpstr>
      <vt:lpstr>PowerPoint Presentation</vt:lpstr>
      <vt:lpstr>PowerPoint Presentation</vt:lpstr>
      <vt:lpstr>Mechanic</vt:lpstr>
      <vt:lpstr>PowerPoint Presentation</vt:lpstr>
      <vt:lpstr>PowerPoint Presentation</vt:lpstr>
      <vt:lpstr>PowerPoint Presentation</vt:lpstr>
      <vt:lpstr>PowerPoint Presentation</vt:lpstr>
      <vt:lpstr>Seed Career List  </vt:lpstr>
      <vt:lpstr>Start Exploring Seeds Today!  </vt:lpstr>
      <vt:lpstr>Use These Resources</vt:lpstr>
      <vt:lpstr>Network and Discover!</vt:lpstr>
      <vt:lpstr>PowerPoint Presentation</vt:lpstr>
      <vt:lpstr>I can help you  grow your career.</vt:lpstr>
      <vt:lpstr>PowerPoint Presentation</vt:lpstr>
    </vt:vector>
  </TitlesOfParts>
  <Company>Lamar-Smith Graphics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Looking for a Career?</dc:title>
  <dc:creator>Karen  Smith</dc:creator>
  <cp:lastModifiedBy>Sabrina</cp:lastModifiedBy>
  <cp:revision>177</cp:revision>
  <dcterms:created xsi:type="dcterms:W3CDTF">2011-02-17T16:05:55Z</dcterms:created>
  <dcterms:modified xsi:type="dcterms:W3CDTF">2016-07-27T19:38:38Z</dcterms:modified>
</cp:coreProperties>
</file>